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drawings/drawing10.xml" ContentType="application/vnd.openxmlformats-officedocument.drawingml.chartshapes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drawings/drawing11.xml" ContentType="application/vnd.openxmlformats-officedocument.drawingml.chartshapes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drawings/drawing12.xml" ContentType="application/vnd.openxmlformats-officedocument.drawingml.chartshapes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drawings/drawing13.xml" ContentType="application/vnd.openxmlformats-officedocument.drawingml.chartshapes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drawings/drawing15.xml" ContentType="application/vnd.openxmlformats-officedocument.drawingml.chartshapes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drawings/drawing16.xml" ContentType="application/vnd.openxmlformats-officedocument.drawingml.chartshapes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1"/>
  </p:notesMasterIdLst>
  <p:sldIdLst>
    <p:sldId id="256" r:id="rId2"/>
    <p:sldId id="337" r:id="rId3"/>
    <p:sldId id="355" r:id="rId4"/>
    <p:sldId id="336" r:id="rId5"/>
    <p:sldId id="769" r:id="rId6"/>
    <p:sldId id="770" r:id="rId7"/>
    <p:sldId id="771" r:id="rId8"/>
    <p:sldId id="772" r:id="rId9"/>
    <p:sldId id="773" r:id="rId10"/>
    <p:sldId id="335" r:id="rId11"/>
    <p:sldId id="338" r:id="rId12"/>
    <p:sldId id="341" r:id="rId13"/>
    <p:sldId id="631" r:id="rId14"/>
    <p:sldId id="763" r:id="rId15"/>
    <p:sldId id="423" r:id="rId16"/>
    <p:sldId id="764" r:id="rId17"/>
    <p:sldId id="765" r:id="rId18"/>
    <p:sldId id="766" r:id="rId19"/>
    <p:sldId id="767" r:id="rId20"/>
    <p:sldId id="546" r:id="rId21"/>
    <p:sldId id="522" r:id="rId22"/>
    <p:sldId id="768" r:id="rId23"/>
    <p:sldId id="553" r:id="rId24"/>
    <p:sldId id="636" r:id="rId25"/>
    <p:sldId id="637" r:id="rId26"/>
    <p:sldId id="638" r:id="rId27"/>
    <p:sldId id="639" r:id="rId28"/>
    <p:sldId id="640" r:id="rId29"/>
    <p:sldId id="641" r:id="rId30"/>
    <p:sldId id="642" r:id="rId31"/>
    <p:sldId id="643" r:id="rId32"/>
    <p:sldId id="644" r:id="rId33"/>
    <p:sldId id="347" r:id="rId34"/>
    <p:sldId id="348" r:id="rId35"/>
    <p:sldId id="646" r:id="rId36"/>
    <p:sldId id="354" r:id="rId37"/>
    <p:sldId id="774" r:id="rId38"/>
    <p:sldId id="775" r:id="rId39"/>
    <p:sldId id="776" r:id="rId40"/>
    <p:sldId id="777" r:id="rId41"/>
    <p:sldId id="778" r:id="rId42"/>
    <p:sldId id="779" r:id="rId43"/>
    <p:sldId id="780" r:id="rId44"/>
    <p:sldId id="781" r:id="rId45"/>
    <p:sldId id="782" r:id="rId46"/>
    <p:sldId id="783" r:id="rId47"/>
    <p:sldId id="784" r:id="rId48"/>
    <p:sldId id="785" r:id="rId49"/>
    <p:sldId id="786" r:id="rId50"/>
    <p:sldId id="787" r:id="rId51"/>
    <p:sldId id="791" r:id="rId52"/>
    <p:sldId id="792" r:id="rId53"/>
    <p:sldId id="793" r:id="rId54"/>
    <p:sldId id="794" r:id="rId55"/>
    <p:sldId id="795" r:id="rId56"/>
    <p:sldId id="796" r:id="rId57"/>
    <p:sldId id="797" r:id="rId58"/>
    <p:sldId id="798" r:id="rId59"/>
    <p:sldId id="799" r:id="rId60"/>
    <p:sldId id="800" r:id="rId61"/>
    <p:sldId id="801" r:id="rId62"/>
    <p:sldId id="802" r:id="rId63"/>
    <p:sldId id="803" r:id="rId64"/>
    <p:sldId id="804" r:id="rId65"/>
    <p:sldId id="805" r:id="rId66"/>
    <p:sldId id="806" r:id="rId67"/>
    <p:sldId id="807" r:id="rId68"/>
    <p:sldId id="808" r:id="rId69"/>
    <p:sldId id="809" r:id="rId70"/>
    <p:sldId id="810" r:id="rId71"/>
    <p:sldId id="811" r:id="rId72"/>
    <p:sldId id="812" r:id="rId73"/>
    <p:sldId id="813" r:id="rId74"/>
    <p:sldId id="814" r:id="rId75"/>
    <p:sldId id="815" r:id="rId76"/>
    <p:sldId id="816" r:id="rId77"/>
    <p:sldId id="817" r:id="rId78"/>
    <p:sldId id="818" r:id="rId79"/>
    <p:sldId id="819" r:id="rId80"/>
    <p:sldId id="820" r:id="rId81"/>
    <p:sldId id="821" r:id="rId82"/>
    <p:sldId id="822" r:id="rId83"/>
    <p:sldId id="823" r:id="rId84"/>
    <p:sldId id="824" r:id="rId85"/>
    <p:sldId id="825" r:id="rId86"/>
    <p:sldId id="826" r:id="rId87"/>
    <p:sldId id="827" r:id="rId88"/>
    <p:sldId id="828" r:id="rId89"/>
    <p:sldId id="829" r:id="rId90"/>
    <p:sldId id="830" r:id="rId91"/>
    <p:sldId id="831" r:id="rId92"/>
    <p:sldId id="832" r:id="rId93"/>
    <p:sldId id="833" r:id="rId94"/>
    <p:sldId id="834" r:id="rId95"/>
    <p:sldId id="835" r:id="rId96"/>
    <p:sldId id="788" r:id="rId97"/>
    <p:sldId id="789" r:id="rId98"/>
    <p:sldId id="790" r:id="rId99"/>
    <p:sldId id="339" r:id="rId10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88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6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0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0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5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53751037008349E-3"/>
                  <c:y val="-0.348082746698178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6.1729252305299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0D3-4DAC-A901-46033453912D}"/>
                </c:ext>
              </c:extLst>
            </c:dLbl>
            <c:dLbl>
              <c:idx val="1"/>
              <c:layout>
                <c:manualLayout>
                  <c:x val="1.3070069057747477E-2"/>
                  <c:y val="-0.35747227580773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14492678383607E-2"/>
                      <c:h val="6.47779455481377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0D3-4DAC-A901-46033453912D}"/>
                </c:ext>
              </c:extLst>
            </c:dLbl>
            <c:dLbl>
              <c:idx val="2"/>
              <c:layout>
                <c:manualLayout>
                  <c:x val="6.4191984898874163E-3"/>
                  <c:y val="-0.355456401308945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11667862449349E-2"/>
                      <c:h val="5.63847282961825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0D3-4DAC-A901-46033453912D}"/>
                </c:ext>
              </c:extLst>
            </c:dLbl>
            <c:dLbl>
              <c:idx val="3"/>
              <c:layout>
                <c:manualLayout>
                  <c:x val="1.2849104512790374E-2"/>
                  <c:y val="-0.358995044321674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813190019385161E-2"/>
                      <c:h val="6.53605828308639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D3-4DAC-A901-46033453912D}"/>
                </c:ext>
              </c:extLst>
            </c:dLbl>
            <c:dLbl>
              <c:idx val="4"/>
              <c:layout>
                <c:manualLayout>
                  <c:x val="6.3829875600530366E-3"/>
                  <c:y val="-0.376145495618331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D3-4DAC-A901-46033453912D}"/>
                </c:ext>
              </c:extLst>
            </c:dLbl>
            <c:dLbl>
              <c:idx val="5"/>
              <c:layout>
                <c:manualLayout>
                  <c:x val="8.1364272090224659E-3"/>
                  <c:y val="-0.370533324580097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D3-4DAC-A901-4603345391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 факт</c:v>
                </c:pt>
                <c:pt idx="2">
                  <c:v>2024 год ожидаемое</c:v>
                </c:pt>
                <c:pt idx="3">
                  <c:v>2025 год прогноз</c:v>
                </c:pt>
                <c:pt idx="4">
                  <c:v>2026 год 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222.80699999999999</c:v>
                </c:pt>
                <c:pt idx="1">
                  <c:v>226.57300000000001</c:v>
                </c:pt>
                <c:pt idx="2">
                  <c:v>230.93</c:v>
                </c:pt>
                <c:pt idx="3">
                  <c:v>235.779</c:v>
                </c:pt>
                <c:pt idx="4">
                  <c:v>240.68799999999999</c:v>
                </c:pt>
                <c:pt idx="5">
                  <c:v>245.14599999999999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D3-4DAC-A901-4603345391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2137344"/>
        <c:axId val="132138880"/>
        <c:axId val="0"/>
      </c:bar3DChart>
      <c:catAx>
        <c:axId val="1321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8880"/>
        <c:crosses val="autoZero"/>
        <c:auto val="1"/>
        <c:lblAlgn val="ctr"/>
        <c:lblOffset val="100"/>
        <c:noMultiLvlLbl val="0"/>
      </c:catAx>
      <c:valAx>
        <c:axId val="132138880"/>
        <c:scaling>
          <c:orientation val="minMax"/>
          <c:max val="300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2137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по источникам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221416785431045E-2"/>
          <c:y val="3.106780834143597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254253506268704"/>
          <c:y val="0.16202264617431977"/>
          <c:w val="0.21497824944500596"/>
          <c:h val="0.7258448689764049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19398607009905117"/>
                  <c:y val="-8.640613585984217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1D4F866C-4DBE-4323-B012-BDE18C55593C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BF8743D-C9CD-44CE-8105-24CD85ED8991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60,8%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671437752785771"/>
                      <c:h val="0.544852710247432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B-470E-B10D-F3C3B6950525}"/>
                </c:ext>
              </c:extLst>
            </c:dLbl>
            <c:dLbl>
              <c:idx val="1"/>
              <c:layout>
                <c:manualLayout>
                  <c:x val="-0.23296116136668579"/>
                  <c:y val="-4.387751812800578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2ADCF0E-A128-4661-B666-6D80A0E2BFF0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5 325,5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39,2%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723461730058668"/>
                      <c:h val="0.44415223705302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67B-470E-B10D-F3C3B69505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Межбюджетные трансферты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8273.7000000000007</c:v>
                </c:pt>
                <c:pt idx="1">
                  <c:v>5008.2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B-470E-B10D-F3C3B6950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налоговых</a:t>
            </a:r>
            <a:r>
              <a:rPr kumimoji="0" lang="ru-RU" sz="1200" b="1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 и неналоговых до</a:t>
            </a:r>
            <a:r>
              <a:rPr kumimoji="0" lang="ru-RU" sz="12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ходов</a:t>
            </a:r>
            <a:endParaRPr kumimoji="0"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8.4773065828395236E-3"/>
          <c:y val="2.31690942526051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0575482932451956"/>
          <c:y val="0.22035205964769347"/>
          <c:w val="0.22707123253666261"/>
          <c:h val="0.7796479403523067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315310017636931"/>
                  <c:y val="-1.44193083484551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8929108F-6854-4FA5-A57C-9E5C137940F4}" type="CATEGORYNAME">
                      <a:rPr lang="ru-RU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7 599,3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604102920913717"/>
                      <c:h val="0.404120410619942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033-4304-88F9-CDE977EB63C5}"/>
                </c:ext>
              </c:extLst>
            </c:dLbl>
            <c:dLbl>
              <c:idx val="1"/>
              <c:layout>
                <c:manualLayout>
                  <c:x val="0.19861394757757397"/>
                  <c:y val="-4.9283679730584729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9EF125B1-2674-462F-9A27-F99668EEAA81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674,4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279319391862444"/>
                      <c:h val="0.477127541384290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033-4304-88F9-CDE977EB63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7599.3</c:v>
                </c:pt>
                <c:pt idx="1">
                  <c:v>674.4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33-4304-88F9-CDE977EB63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0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F1-4BBF-987D-B25A472ACDD2}"/>
              </c:ext>
            </c:extLst>
          </c:dPt>
          <c:dLbls>
            <c:dLbl>
              <c:idx val="0"/>
              <c:layout>
                <c:manualLayout>
                  <c:x val="-0.10954846603195463"/>
                  <c:y val="-0.161410428081090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НДФЛ</a:t>
                    </a:r>
                    <a:r>
                      <a:rPr lang="ru-RU" baseline="0" dirty="0"/>
                      <a:t>
</a:t>
                    </a:r>
                    <a:fld id="{22BD82B4-B15B-4003-8838-574CB20A1CEC}" type="VALUE">
                      <a:rPr lang="en-US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8408952950477316E-2"/>
                      <c:h val="0.153859001046667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0.20608999284979732"/>
                  <c:y val="-0.44658869714628358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r>
                      <a:rPr lang="ru-RU" baseline="0" dirty="0" smtClean="0"/>
                      <a:t>111,2</a:t>
                    </a:r>
                    <a:endParaRPr lang="ru-RU" baseline="0" dirty="0"/>
                  </a:p>
                  <a:p>
                    <a:r>
                      <a:rPr lang="ru-RU" dirty="0" smtClean="0"/>
                      <a:t>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0.25800575814463167"/>
                  <c:y val="-0.22257686741047042"/>
                </c:manualLayout>
              </c:layout>
              <c:tx>
                <c:rich>
                  <a:bodyPr/>
                  <a:lstStyle/>
                  <a:p>
                    <a:fld id="{7E5A8DE4-5AA8-4EF9-90C2-84F46A05DF2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1 585,0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9.1953220772240885E-2"/>
                      <c:h val="0.123941708151149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0.28478673309803182"/>
                  <c:y val="-4.63590042506692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3412476297360546"/>
                  <c:y val="0.19643394885948345"/>
                </c:manualLayout>
              </c:layout>
              <c:tx>
                <c:rich>
                  <a:bodyPr/>
                  <a:lstStyle/>
                  <a:p>
                    <a:fld id="{6ABBE69D-960F-4EFC-B125-CF75E04BDE1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582C3AB4-F695-4258-BA53-F0828E34FA86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-0.23159008697715319"/>
                  <c:y val="0.17448499874282966"/>
                </c:manualLayout>
              </c:layout>
              <c:tx>
                <c:rich>
                  <a:bodyPr/>
                  <a:lstStyle/>
                  <a:p>
                    <a:fld id="{1CA8C72B-AD9E-474E-BDCF-217025DDAB3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577,5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-0.29755218421785673"/>
                  <c:y val="-8.67735273566095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451,4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23060622088689023"/>
                  <c:y val="-0.24829258737333282"/>
                </c:manualLayout>
              </c:layout>
              <c:tx>
                <c:rich>
                  <a:bodyPr/>
                  <a:lstStyle/>
                  <a:p>
                    <a:fld id="{6663F101-27AB-4DB8-BE26-A7228EED5A6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86,2</a:t>
                    </a:r>
                    <a:r>
                      <a:rPr lang="ru-RU" baseline="0" dirty="0"/>
                      <a:t>
</a:t>
                    </a:r>
                    <a:fld id="{7D4A149A-A95C-4DF6-850A-365DA234B368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Земля ЮЛ</c:v>
                </c:pt>
                <c:pt idx="5">
                  <c:v>Земля ФЛ</c:v>
                </c:pt>
                <c:pt idx="6">
                  <c:v>Налог на имущество</c:v>
                </c:pt>
                <c:pt idx="7">
                  <c:v>Госпошлина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3085.3</c:v>
                </c:pt>
                <c:pt idx="1">
                  <c:v>111.2</c:v>
                </c:pt>
                <c:pt idx="2">
                  <c:v>1585</c:v>
                </c:pt>
                <c:pt idx="3">
                  <c:v>210.3</c:v>
                </c:pt>
                <c:pt idx="4">
                  <c:v>1492.4</c:v>
                </c:pt>
                <c:pt idx="5">
                  <c:v>577.5</c:v>
                </c:pt>
                <c:pt idx="6">
                  <c:v>451.4</c:v>
                </c:pt>
                <c:pt idx="7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89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84448765985395"/>
          <c:y val="0.15545138378018064"/>
          <c:w val="0.42234881276132125"/>
          <c:h val="0.6628801754759983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F1-4BBF-987D-B25A472ACD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F1-4BBF-987D-B25A472ACD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F1-4BBF-987D-B25A472ACD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F1-4BBF-987D-B25A472ACDD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F1-4BBF-987D-B25A472ACDD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F1-4BBF-987D-B25A472ACDD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F1-4BBF-987D-B25A472ACDD2}"/>
              </c:ext>
            </c:extLst>
          </c:dPt>
          <c:dLbls>
            <c:dLbl>
              <c:idx val="0"/>
              <c:layout>
                <c:manualLayout>
                  <c:x val="0.2838119758724128"/>
                  <c:y val="0.140094175764508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676E9A6-8BC1-42B6-9AE4-361D3AC49449}" type="CATEGORYNAME">
                      <a:rPr lang="ru-RU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A7C2D6C4-1D16-4053-BC9F-830BF59C6969}" type="VALUE">
                      <a:rPr lang="ru-RU" baseline="0" dirty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58%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47624114561982"/>
                      <c:h val="0.147305620189306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3F1-4BBF-987D-B25A472ACDD2}"/>
                </c:ext>
              </c:extLst>
            </c:dLbl>
            <c:dLbl>
              <c:idx val="1"/>
              <c:layout>
                <c:manualLayout>
                  <c:x val="-0.31302747970532008"/>
                  <c:y val="0.17973916140215776"/>
                </c:manualLayout>
              </c:layout>
              <c:tx>
                <c:rich>
                  <a:bodyPr/>
                  <a:lstStyle/>
                  <a:p>
                    <a:fld id="{4E0C87E5-AFB3-45A4-82E6-580612FD2F1C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085BDF66-CBAD-4129-8EB4-6F82304B9EF1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3F1-4BBF-987D-B25A472ACDD2}"/>
                </c:ext>
              </c:extLst>
            </c:dLbl>
            <c:dLbl>
              <c:idx val="2"/>
              <c:layout>
                <c:manualLayout>
                  <c:x val="-0.30469926234249833"/>
                  <c:y val="-3.98246275527985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0F702E8-42E2-4A3D-A4BF-0923062F1165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42692DB8-A50C-47D4-946F-2EABB828434A}" type="VALUE">
                      <a:rPr lang="ru-RU" baseline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2001980622841"/>
                      <c:h val="0.1495855483332901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3F1-4BBF-987D-B25A472ACDD2}"/>
                </c:ext>
              </c:extLst>
            </c:dLbl>
            <c:dLbl>
              <c:idx val="3"/>
              <c:layout>
                <c:manualLayout>
                  <c:x val="-2.7982882170180325E-2"/>
                  <c:y val="-0.16394962964541229"/>
                </c:manualLayout>
              </c:layout>
              <c:tx>
                <c:rich>
                  <a:bodyPr/>
                  <a:lstStyle/>
                  <a:p>
                    <a:fld id="{BB371086-C92F-483E-840C-D604F910D88B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C3051E68-286F-4A6E-A321-78F41D2918AC}" type="VALUE">
                      <a:rPr lang="ru-RU"/>
                      <a:pPr/>
                      <a:t>[ЗНАЧЕНИЕ]</a:t>
                    </a:fld>
                    <a:endParaRPr lang="ru-RU" baseline="0" dirty="0"/>
                  </a:p>
                  <a:p>
                    <a:r>
                      <a:rPr lang="ru-RU" dirty="0" smtClean="0"/>
                      <a:t>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3F1-4BBF-987D-B25A472ACDD2}"/>
                </c:ext>
              </c:extLst>
            </c:dLbl>
            <c:dLbl>
              <c:idx val="4"/>
              <c:layout>
                <c:manualLayout>
                  <c:x val="0.24748435518658848"/>
                  <c:y val="-0.18539704508575736"/>
                </c:manualLayout>
              </c:layout>
              <c:tx>
                <c:rich>
                  <a:bodyPr/>
                  <a:lstStyle/>
                  <a:p>
                    <a:fld id="{0880FBD3-8D5A-4E36-8B47-6546C8C06DA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C4C7135-D441-4AF4-BA68-308DBE201002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3F1-4BBF-987D-B25A472ACDD2}"/>
                </c:ext>
              </c:extLst>
            </c:dLbl>
            <c:dLbl>
              <c:idx val="5"/>
              <c:layout>
                <c:manualLayout>
                  <c:x val="0.2431943625037831"/>
                  <c:y val="-3.45657940594119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931287-A28E-4F00-AA2F-BF0D44F7FAB9}" type="CATEGORYNAME">
                      <a:rPr lang="ru-RU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F282D29-E3C8-4D6A-BDA9-05FB63BF5FFD}" type="VALUE">
                      <a:rPr lang="ru-RU" baseline="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 smtClean="0"/>
                      <a:t>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454038631722911"/>
                      <c:h val="0.1962384696981918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3F1-4BBF-987D-B25A472ACDD2}"/>
                </c:ext>
              </c:extLst>
            </c:dLbl>
            <c:dLbl>
              <c:idx val="6"/>
              <c:layout>
                <c:manualLayout>
                  <c:x val="0.25467057779020713"/>
                  <c:y val="5.824752348673586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F83BE17-5A3B-45E1-A60B-607127856665}" type="CATEGORYNAME">
                      <a:rPr lang="ru-RU" sz="140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8F111C6-8204-46D5-B28C-5E45FB44B11F}" type="VALUE">
                      <a:rPr lang="ru-RU" sz="1400" smtClean="0"/>
                      <a:pPr>
                        <a:defRPr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400" dirty="0" smtClean="0"/>
                      <a:t>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 smtClean="0"/>
                      <a:t>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21053699347416"/>
                      <c:h val="0.163141595378291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3F1-4BBF-987D-B25A472ACDD2}"/>
                </c:ext>
              </c:extLst>
            </c:dLbl>
            <c:dLbl>
              <c:idx val="7"/>
              <c:layout>
                <c:manualLayout>
                  <c:x val="-0.16542626503657409"/>
                  <c:y val="-0.17635248130324704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3F1-4BBF-987D-B25A472ACDD2}"/>
                </c:ext>
              </c:extLst>
            </c:dLbl>
            <c:dLbl>
              <c:idx val="8"/>
              <c:layout>
                <c:manualLayout>
                  <c:x val="0.22270029578034006"/>
                  <c:y val="-0.3566898999526369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3F1-4BBF-987D-B25A472ACDD2}"/>
                </c:ext>
              </c:extLst>
            </c:dLbl>
            <c:dLbl>
              <c:idx val="9"/>
              <c:layout>
                <c:manualLayout>
                  <c:x val="0.21411479642358569"/>
                  <c:y val="-0.3541183655032482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3F1-4BBF-987D-B25A472AC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Аренда земли</c:v>
                </c:pt>
                <c:pt idx="1">
                  <c:v>Аренда имущества</c:v>
                </c:pt>
                <c:pt idx="2">
                  <c:v>Продажа земли</c:v>
                </c:pt>
                <c:pt idx="3">
                  <c:v>Перераспределение земли</c:v>
                </c:pt>
                <c:pt idx="4">
                  <c:v>Продажа помещений</c:v>
                </c:pt>
                <c:pt idx="5">
                  <c:v>Пользование природ рес</c:v>
                </c:pt>
                <c:pt idx="6">
                  <c:v>Прочее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389.5</c:v>
                </c:pt>
                <c:pt idx="1">
                  <c:v>48.4</c:v>
                </c:pt>
                <c:pt idx="2">
                  <c:v>30</c:v>
                </c:pt>
                <c:pt idx="3">
                  <c:v>55</c:v>
                </c:pt>
                <c:pt idx="4">
                  <c:v>20</c:v>
                </c:pt>
                <c:pt idx="5">
                  <c:v>44.7</c:v>
                </c:pt>
                <c:pt idx="6">
                  <c:v>86.8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3F1-4BBF-987D-B25A472ACD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3"/>
        <c:holeSize val="43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A6-4ED6-9694-5DCE54BEDB0B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6-4ED6-9694-5DCE54BEDB0B}"/>
                </c:ext>
              </c:extLst>
            </c:dLbl>
            <c:dLbl>
              <c:idx val="2"/>
              <c:layout>
                <c:manualLayout>
                  <c:x val="8.956908476590894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A6-4ED6-9694-5DCE54BEDB0B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A6-4ED6-9694-5DCE54BEDB0B}"/>
                </c:ext>
              </c:extLst>
            </c:dLbl>
            <c:dLbl>
              <c:idx val="4"/>
              <c:layout>
                <c:manualLayout>
                  <c:x val="1.1942701363818881E-2"/>
                  <c:y val="-5.03971653777029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 formatCode="#,##0.00">
                  <c:v>2132.6999999999998</c:v>
                </c:pt>
                <c:pt idx="1">
                  <c:v>2436.6</c:v>
                </c:pt>
                <c:pt idx="2">
                  <c:v>3085.4</c:v>
                </c:pt>
                <c:pt idx="3">
                  <c:v>3472.1</c:v>
                </c:pt>
                <c:pt idx="4">
                  <c:v>3947.8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A6-4ED6-9694-5DCE54BEDB0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A6-4ED6-9694-5DCE54BEDB0B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 formatCode="General">
                  <c:v>491.5</c:v>
                </c:pt>
                <c:pt idx="1">
                  <c:v>511.7</c:v>
                </c:pt>
                <c:pt idx="2">
                  <c:v>484.4</c:v>
                </c:pt>
                <c:pt idx="3">
                  <c:v>486.4</c:v>
                </c:pt>
                <c:pt idx="4">
                  <c:v>488.4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A6-4ED6-9694-5DCE54BEDB0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A6-4ED6-9694-5DCE54BEDB0B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A6-4ED6-9694-5DCE54BEDB0B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A6-4ED6-9694-5DCE54BEDB0B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A6-4ED6-9694-5DCE54BEDB0B}"/>
                </c:ext>
              </c:extLst>
            </c:dLbl>
            <c:dLbl>
              <c:idx val="4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 formatCode="General">
                  <c:v>1762.7</c:v>
                </c:pt>
                <c:pt idx="1">
                  <c:v>2269.3000000000002</c:v>
                </c:pt>
                <c:pt idx="2">
                  <c:v>2521.3000000000002</c:v>
                </c:pt>
                <c:pt idx="3">
                  <c:v>2609.8000000000002</c:v>
                </c:pt>
                <c:pt idx="4">
                  <c:v>2658.4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7A6-4ED6-9694-5DCE54BEDB0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A6-4ED6-9694-5DCE54BEDB0B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A6-4ED6-9694-5DCE54BEDB0B}"/>
                </c:ext>
              </c:extLst>
            </c:dLbl>
            <c:dLbl>
              <c:idx val="4"/>
              <c:layout>
                <c:manualLayout>
                  <c:x val="5.9713506819094406E-3"/>
                  <c:y val="5.39447066756572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A6-4ED6-9694-5DCE54BEDB0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Лист1!$E$2:$E$6</c:f>
              <c:numCache>
                <c:formatCode>#,##0.0</c:formatCode>
                <c:ptCount val="5"/>
                <c:pt idx="0" formatCode="#,##0.00">
                  <c:v>992.3</c:v>
                </c:pt>
                <c:pt idx="1">
                  <c:v>1382.7</c:v>
                </c:pt>
                <c:pt idx="2">
                  <c:v>1795.2</c:v>
                </c:pt>
                <c:pt idx="3">
                  <c:v>2089.1999999999998</c:v>
                </c:pt>
                <c:pt idx="4">
                  <c:v>2546.4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7A6-4ED6-9694-5DCE54BEDB0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A6-4ED6-9694-5DCE54BEDB0B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1.078894133513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Лист1!$F$2:$F$6</c:f>
              <c:numCache>
                <c:formatCode>#,##0.0</c:formatCode>
                <c:ptCount val="5"/>
                <c:pt idx="0" formatCode="General">
                  <c:v>371.8</c:v>
                </c:pt>
                <c:pt idx="1">
                  <c:v>434.8</c:v>
                </c:pt>
                <c:pt idx="2">
                  <c:v>110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D7A6-4ED6-9694-5DCE54BEDB0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6664376738088076E-3"/>
                  <c:y val="-5.11320659957121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7A6-4ED6-9694-5DCE54BEDB0B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D7A6-4ED6-9694-5DCE54BEDB0B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7A6-4ED6-9694-5DCE54BEDB0B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Лист1!$G$2:$G$6</c:f>
              <c:numCache>
                <c:formatCode>#,##0.0</c:formatCode>
                <c:ptCount val="5"/>
                <c:pt idx="0" formatCode="General">
                  <c:v>117.9</c:v>
                </c:pt>
                <c:pt idx="1">
                  <c:v>108.7</c:v>
                </c:pt>
                <c:pt idx="2">
                  <c:v>111.2</c:v>
                </c:pt>
                <c:pt idx="3">
                  <c:v>119.4</c:v>
                </c:pt>
                <c:pt idx="4">
                  <c:v>124.9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D7A6-4ED6-9694-5DCE54BEDB0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9853345163691316E-3"/>
                  <c:y val="-1.63754636090662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D7A6-4ED6-9694-5DCE54BEDB0B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D7A6-4ED6-9694-5DCE54BEDB0B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D7A6-4ED6-9694-5DCE54BEDB0B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D7A6-4ED6-9694-5DCE54BEDB0B}"/>
                </c:ext>
              </c:extLst>
            </c:dLbl>
            <c:dLbl>
              <c:idx val="4"/>
              <c:layout>
                <c:manualLayout>
                  <c:x val="1.0449863693341522E-2"/>
                  <c:y val="-1.8880647336480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D7A6-4ED6-9694-5DCE54BEDB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(ожидаемое исполнение)</c:v>
                </c:pt>
                <c:pt idx="2">
                  <c:v>2025 год (прогноз)</c:v>
                </c:pt>
                <c:pt idx="3">
                  <c:v>2026 год (прогноз)</c:v>
                </c:pt>
                <c:pt idx="4">
                  <c:v>2027 год (прогноз)</c:v>
                </c:pt>
              </c:strCache>
            </c:strRef>
          </c:cat>
          <c:val>
            <c:numRef>
              <c:f>Лист1!$H$2:$H$6</c:f>
              <c:numCache>
                <c:formatCode>#,##0.0</c:formatCode>
                <c:ptCount val="5"/>
                <c:pt idx="0" formatCode="General">
                  <c:v>361.4</c:v>
                </c:pt>
                <c:pt idx="1">
                  <c:v>460.5</c:v>
                </c:pt>
                <c:pt idx="2">
                  <c:v>166.2</c:v>
                </c:pt>
                <c:pt idx="3" formatCode="0.0">
                  <c:v>171.2</c:v>
                </c:pt>
                <c:pt idx="4" formatCode="0.0">
                  <c:v>174.9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7-D7A6-4ED6-9694-5DCE54BED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9851376"/>
        <c:axId val="459856472"/>
        <c:axId val="0"/>
      </c:bar3DChart>
      <c:catAx>
        <c:axId val="459851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6472"/>
        <c:crosses val="autoZero"/>
        <c:auto val="1"/>
        <c:lblAlgn val="ctr"/>
        <c:lblOffset val="100"/>
        <c:noMultiLvlLbl val="0"/>
      </c:catAx>
      <c:valAx>
        <c:axId val="459856472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74-42E8-91ED-A401F9929C69}"/>
                </c:ext>
              </c:extLst>
            </c:dLbl>
            <c:dLbl>
              <c:idx val="3"/>
              <c:layout>
                <c:manualLayout>
                  <c:x val="3.086419753086419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74-42E8-91ED-A401F9929C69}"/>
                </c:ext>
              </c:extLst>
            </c:dLbl>
            <c:dLbl>
              <c:idx val="4"/>
              <c:layout>
                <c:manualLayout>
                  <c:x val="-7.7160493827161626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74-42E8-91ED-A401F9929C6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Среднее по Московской области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г.о.Волоколамск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29401</c:v>
                </c:pt>
                <c:pt idx="1">
                  <c:v>35087</c:v>
                </c:pt>
                <c:pt idx="2">
                  <c:v>34536</c:v>
                </c:pt>
                <c:pt idx="3">
                  <c:v>24022</c:v>
                </c:pt>
                <c:pt idx="4">
                  <c:v>26553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74-42E8-91ED-A401F9929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858432"/>
        <c:axId val="459854120"/>
      </c:barChart>
      <c:catAx>
        <c:axId val="4598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4120"/>
        <c:crosses val="autoZero"/>
        <c:auto val="1"/>
        <c:lblAlgn val="ctr"/>
        <c:lblOffset val="100"/>
        <c:noMultiLvlLbl val="0"/>
      </c:catAx>
      <c:valAx>
        <c:axId val="459854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985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27292740063E-2"/>
          <c:y val="3.9361566517440098E-2"/>
          <c:w val="0.63061189417826236"/>
          <c:h val="0.88757710748058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5E-2"/>
                  <c:y val="-1.07893660966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EFC-462B-A098-E39074A69FF1}"/>
                </c:ext>
              </c:extLst>
            </c:dLbl>
            <c:dLbl>
              <c:idx val="1"/>
              <c:layout>
                <c:manualLayout>
                  <c:x val="1.1942701363818885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EFC-462B-A098-E39074A69FF1}"/>
                </c:ext>
              </c:extLst>
            </c:dLbl>
            <c:dLbl>
              <c:idx val="2"/>
              <c:layout>
                <c:manualLayout>
                  <c:x val="1.34354214880229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EFC-462B-A098-E39074A69FF1}"/>
                </c:ext>
              </c:extLst>
            </c:dLbl>
            <c:dLbl>
              <c:idx val="3"/>
              <c:layout>
                <c:manualLayout>
                  <c:x val="7.4641883523868004E-3"/>
                  <c:y val="-1.51693591502266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EFC-462B-A098-E39074A69FF1}"/>
                </c:ext>
              </c:extLst>
            </c:dLbl>
            <c:dLbl>
              <c:idx val="4"/>
              <c:layout>
                <c:manualLayout>
                  <c:x val="1.1942701363818885E-2"/>
                  <c:y val="-1.771926077894895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3497.9</c:v>
                </c:pt>
                <c:pt idx="1">
                  <c:v>3834.3</c:v>
                </c:pt>
                <c:pt idx="2">
                  <c:v>3631.8</c:v>
                </c:pt>
                <c:pt idx="3">
                  <c:v>3643.8</c:v>
                </c:pt>
                <c:pt idx="4">
                  <c:v>3643.3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FC-462B-A098-E39074A69FF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0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FC-462B-A098-E39074A69FF1}"/>
                </c:ext>
              </c:extLst>
            </c:dLbl>
            <c:dLbl>
              <c:idx val="1"/>
              <c:layout>
                <c:manualLayout>
                  <c:x val="5.9713506819094432E-3"/>
                  <c:y val="-8.0917060013486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FC-462B-A098-E39074A69FF1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EFC-462B-A098-E39074A69FF1}"/>
                </c:ext>
              </c:extLst>
            </c:dLbl>
            <c:dLbl>
              <c:idx val="3"/>
              <c:layout>
                <c:manualLayout>
                  <c:x val="8.9570260228641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EFC-462B-A098-E39074A69FF1}"/>
                </c:ext>
              </c:extLst>
            </c:dLbl>
            <c:dLbl>
              <c:idx val="4"/>
              <c:layout>
                <c:manualLayout>
                  <c:x val="7.20799851470642E-3"/>
                  <c:y val="-3.547399962095715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EFC-462B-A098-E39074A69F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3293</c:v>
                </c:pt>
                <c:pt idx="1">
                  <c:v>3057.7</c:v>
                </c:pt>
                <c:pt idx="2">
                  <c:v>1376.4</c:v>
                </c:pt>
                <c:pt idx="3">
                  <c:v>751.9</c:v>
                </c:pt>
                <c:pt idx="4">
                  <c:v>503.5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EFC-462B-A098-E39074A69FF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МБТ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2858056785636795E-3"/>
                  <c:y val="-2.5936660632478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C0-43A7-BB9D-BAC837B471BD}"/>
                </c:ext>
              </c:extLst>
            </c:dLbl>
            <c:dLbl>
              <c:idx val="3"/>
              <c:layout>
                <c:manualLayout>
                  <c:x val="8.28580567856367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C0-43A7-BB9D-BAC837B471BD}"/>
                </c:ext>
              </c:extLst>
            </c:dLbl>
            <c:dLbl>
              <c:idx val="4"/>
              <c:layout>
                <c:manualLayout>
                  <c:x val="5.9184326275454856E-3"/>
                  <c:y val="-2.59366606324792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C0-43A7-BB9D-BAC837B47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2023 год (факт)</c:v>
                </c:pt>
                <c:pt idx="1">
                  <c:v>2024 год (ожидаемые)</c:v>
                </c:pt>
                <c:pt idx="2">
                  <c:v>2025 год (план)</c:v>
                </c:pt>
                <c:pt idx="3">
                  <c:v>2026 год (план)</c:v>
                </c:pt>
                <c:pt idx="4">
                  <c:v>2027 год (план)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2">
                  <c:v>317.3</c:v>
                </c:pt>
                <c:pt idx="3">
                  <c:v>294.89999999999998</c:v>
                </c:pt>
                <c:pt idx="4">
                  <c:v>189.7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0-43A7-BB9D-BAC837B47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0833280"/>
        <c:axId val="90834816"/>
        <c:axId val="0"/>
      </c:bar3DChart>
      <c:catAx>
        <c:axId val="90833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4816"/>
        <c:crosses val="autoZero"/>
        <c:auto val="1"/>
        <c:lblAlgn val="ctr"/>
        <c:lblOffset val="100"/>
        <c:noMultiLvlLbl val="0"/>
      </c:catAx>
      <c:valAx>
        <c:axId val="908348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083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96530810521427"/>
          <c:y val="0.18922121398276012"/>
          <c:w val="8.7842588705654631E-2"/>
          <c:h val="0.1490612562656436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 rtl="0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kumimoji="0" lang="ru-RU" sz="1200" b="1" i="0" u="none" strike="noStrike" kern="1200" baseline="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Разделы бюджета (11)</a:t>
            </a:r>
            <a:endParaRPr kumimoji="0" lang="ru-RU" sz="1200" b="1" i="0" u="none" strike="noStrike" kern="1200" baseline="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c:rich>
      </c:tx>
      <c:layout>
        <c:manualLayout>
          <c:xMode val="edge"/>
          <c:yMode val="edge"/>
          <c:x val="3.1082571927051856E-4"/>
          <c:y val="1.290507016835529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549524711679206"/>
          <c:y val="0.17051614148135594"/>
          <c:w val="0.43555969399485761"/>
          <c:h val="0.610864206145117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6574681555125645"/>
                  <c:y val="0.16488561456134512"/>
                </c:manualLayout>
              </c:layout>
              <c:tx>
                <c:rich>
                  <a:bodyPr/>
                  <a:lstStyle/>
                  <a:p>
                    <a:fld id="{B409C3E4-A8CC-4DCF-8E25-161731720951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D592CAC-0871-4BAC-8873-67E1BEAA666B}" type="VALUE">
                      <a:rPr lang="ru-RU" baseline="0" dirty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11,5%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3748572665111"/>
                      <c:h val="0.144966954891190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B7-431B-B302-9CF72CD53D88}"/>
                </c:ext>
              </c:extLst>
            </c:dLbl>
            <c:dLbl>
              <c:idx val="1"/>
              <c:layout>
                <c:manualLayout>
                  <c:x val="-0.23542850151636044"/>
                  <c:y val="4.362198567443123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C82C00B-4D97-4F32-9B92-65F70A670BE3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E639E75-4708-4F1E-84FD-E96B9D91CE19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0,7%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109220187655918"/>
                      <c:h val="0.195647435778740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B7-431B-B302-9CF72CD53D88}"/>
                </c:ext>
              </c:extLst>
            </c:dLbl>
            <c:dLbl>
              <c:idx val="2"/>
              <c:layout>
                <c:manualLayout>
                  <c:x val="-0.2244274281737291"/>
                  <c:y val="-7.5565870767445587E-2"/>
                </c:manualLayout>
              </c:layout>
              <c:tx>
                <c:rich>
                  <a:bodyPr/>
                  <a:lstStyle/>
                  <a:p>
                    <a:fld id="{F14065D4-B41B-42FE-B12F-EF582A95E56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FA46F09-1EA8-400D-874B-FC5C308A7D53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6,3%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3B7-431B-B302-9CF72CD53D88}"/>
                </c:ext>
              </c:extLst>
            </c:dLbl>
            <c:dLbl>
              <c:idx val="3"/>
              <c:layout>
                <c:manualLayout>
                  <c:x val="-0.20542965382175166"/>
                  <c:y val="-0.1534462027367329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34DB67E-4FBB-4E3D-A3F1-14614F1B36D5}" type="CATEGORYNAME">
                      <a:rPr lang="ru-RU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2514C51-00ED-4845-BDB5-6D5C2DED88AC}" type="VALUE">
                      <a:rPr lang="ru-RU" baseline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8,9%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63918425960019"/>
                      <c:h val="0.140311570319347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B7-431B-B302-9CF72CD53D88}"/>
                </c:ext>
              </c:extLst>
            </c:dLbl>
            <c:dLbl>
              <c:idx val="4"/>
              <c:layout>
                <c:manualLayout>
                  <c:x val="-0.19954262428141592"/>
                  <c:y val="-0.2577796139935069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Охрана окружающей среды</a:t>
                    </a:r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50" baseline="0" dirty="0" smtClean="0"/>
                      <a:t>14,2</a:t>
                    </a:r>
                    <a:r>
                      <a:rPr lang="ru-RU" sz="1050" baseline="0" dirty="0"/>
                      <a:t>
</a:t>
                    </a:r>
                    <a:r>
                      <a:rPr lang="ru-RU" sz="1050" baseline="0" dirty="0" smtClean="0"/>
                      <a:t>0,1%</a:t>
                    </a:r>
                    <a:endParaRPr lang="ru-RU" sz="1050" baseline="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84008204781654"/>
                      <c:h val="0.11252125535434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3B7-431B-B302-9CF72CD53D88}"/>
                </c:ext>
              </c:extLst>
            </c:dLbl>
            <c:dLbl>
              <c:idx val="5"/>
              <c:layout>
                <c:manualLayout>
                  <c:x val="0.31086462156179157"/>
                  <c:y val="-7.4494037699514865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A4AA7BEF-AD8B-4422-B553-EC2FB1C9E368}" type="CATEGORYNAME">
                      <a:rPr lang="ru-RU" sz="1050" b="0" dirty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1050" b="0" baseline="0" dirty="0"/>
                      <a:t>
</a:t>
                    </a:r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6EB19BEB-D2F3-49F5-AF33-DFD32871160D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>
                        <a:solidFill>
                          <a:srgbClr val="FF0000"/>
                        </a:solidFill>
                      </a:rPr>
                      <a:t>60,0%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772653388862697"/>
                      <c:h val="0.1677570161957313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B7-431B-B302-9CF72CD53D88}"/>
                </c:ext>
              </c:extLst>
            </c:dLbl>
            <c:dLbl>
              <c:idx val="6"/>
              <c:layout>
                <c:manualLayout>
                  <c:x val="0.23451595369109585"/>
                  <c:y val="-0.1020475927057487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D2AF7519-9100-491A-870E-B4BED8A14721}" type="CATEGORYNAME">
                      <a:rPr lang="ru-RU" sz="1050" b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1050" b="0" baseline="0" dirty="0" smtClean="0"/>
                  </a:p>
                  <a:p>
                    <a:pPr>
                      <a:defRPr sz="105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4A982D74-86B0-482D-A43C-1BDF00C2DF4E}" type="VALUE">
                      <a:rPr lang="ru-RU" sz="1050" b="0" baseline="0" smtClean="0"/>
                      <a:pPr>
                        <a:defRPr sz="105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sz="1050" b="0" baseline="0" dirty="0"/>
                      <a:t>
</a:t>
                    </a:r>
                    <a:r>
                      <a:rPr lang="ru-RU" sz="1050" b="0" baseline="0" dirty="0" smtClean="0"/>
                      <a:t>5,8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89388139609834"/>
                      <c:h val="0.144473337839005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3B7-431B-B302-9CF72CD53D88}"/>
                </c:ext>
              </c:extLst>
            </c:dLbl>
            <c:dLbl>
              <c:idx val="7"/>
              <c:layout>
                <c:manualLayout>
                  <c:x val="0.25068816963404433"/>
                  <c:y val="-8.3265246762706281E-3"/>
                </c:manualLayout>
              </c:layout>
              <c:tx>
                <c:rich>
                  <a:bodyPr/>
                  <a:lstStyle/>
                  <a:p>
                    <a:fld id="{7F794241-AB54-4EB6-9E7F-5D80E5704D42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B5867170-0FB6-43EE-9B76-A79B37F4CAAB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65022160072207"/>
                      <c:h val="0.100273387833450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B7-431B-B302-9CF72CD53D88}"/>
                </c:ext>
              </c:extLst>
            </c:dLbl>
            <c:dLbl>
              <c:idx val="8"/>
              <c:layout>
                <c:manualLayout>
                  <c:x val="0.30309866855932444"/>
                  <c:y val="0.13613851933118551"/>
                </c:manualLayout>
              </c:layout>
              <c:tx>
                <c:rich>
                  <a:bodyPr/>
                  <a:lstStyle/>
                  <a:p>
                    <a:fld id="{AFA8D0B7-9E1B-404C-81EF-E38816EC2AD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8EABC99F-E234-4898-B583-F762F008333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57573860021063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3B7-431B-B302-9CF72CD53D88}"/>
                </c:ext>
              </c:extLst>
            </c:dLbl>
            <c:dLbl>
              <c:idx val="9"/>
              <c:layout>
                <c:manualLayout>
                  <c:x val="0.12708643024971514"/>
                  <c:y val="0.21343047145996105"/>
                </c:manualLayout>
              </c:layout>
              <c:tx>
                <c:rich>
                  <a:bodyPr/>
                  <a:lstStyle/>
                  <a:p>
                    <a:fld id="{1B07A7D7-023C-4243-AFB9-01627DF8B2EF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917F6C2B-138E-4922-AD4B-F6A57DCBEE1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0,5%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45471715263961"/>
                      <c:h val="0.1256141292942759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3B7-431B-B302-9CF72CD53D88}"/>
                </c:ext>
              </c:extLst>
            </c:dLbl>
            <c:dLbl>
              <c:idx val="10"/>
              <c:layout>
                <c:manualLayout>
                  <c:x val="-0.11906884083586672"/>
                  <c:y val="0.21273947956399888"/>
                </c:manualLayout>
              </c:layout>
              <c:tx>
                <c:rich>
                  <a:bodyPr/>
                  <a:lstStyle/>
                  <a:p>
                    <a:fld id="{B9F3F0BB-C323-4C73-90B2-59D43B80E3CC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67AD8D71-595A-431F-B156-37A33CA684A1}" type="VALUE">
                      <a:rPr lang="ru-RU" baseline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1,4%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3B7-431B-B302-9CF72CD53D88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 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1658.7</c:v>
                </c:pt>
                <c:pt idx="1">
                  <c:v>105.7</c:v>
                </c:pt>
                <c:pt idx="2">
                  <c:v>913.2</c:v>
                </c:pt>
                <c:pt idx="3">
                  <c:v>1273.9000000000001</c:v>
                </c:pt>
                <c:pt idx="4">
                  <c:v>14.2</c:v>
                </c:pt>
                <c:pt idx="5">
                  <c:v>8640.9</c:v>
                </c:pt>
                <c:pt idx="6">
                  <c:v>835.7</c:v>
                </c:pt>
                <c:pt idx="7">
                  <c:v>252</c:v>
                </c:pt>
                <c:pt idx="8">
                  <c:v>426.1</c:v>
                </c:pt>
                <c:pt idx="9">
                  <c:v>66.400000000000006</c:v>
                </c:pt>
                <c:pt idx="1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3B7-431B-B302-9CF72CD53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7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92374997801932"/>
          <c:y val="0.20975015217790399"/>
          <c:w val="0.50028659373616768"/>
          <c:h val="0.7382678082655034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9971875105664591"/>
                  <c:y val="8.531380987357359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Функционирование высшего должностного лица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4,9</a:t>
                    </a:r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800" b="1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800" b="1" dirty="0" smtClean="0"/>
                      <a:t>0% </a:t>
                    </a:r>
                    <a:endParaRPr lang="ru-RU" sz="800" b="1" baseline="0" dirty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238010485738967"/>
                      <c:h val="0.2734647285436056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FB1-4F0F-8595-8BC72BA0AC30}"/>
                </c:ext>
              </c:extLst>
            </c:dLbl>
            <c:dLbl>
              <c:idx val="1"/>
              <c:layout>
                <c:manualLayout>
                  <c:x val="-0.21708734448044817"/>
                  <c:y val="-0.19021763539275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5D5E55A9-EE0A-46B7-8675-88A791640CF0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31E94D22-AA0E-49AD-A4E8-CD4B455CA5E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5D1E40C4-B284-4DA2-A36E-59D55E08A231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649241443250137"/>
                      <c:h val="0.3137832462134962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FB1-4F0F-8595-8BC72BA0AC30}"/>
                </c:ext>
              </c:extLst>
            </c:dLbl>
            <c:dLbl>
              <c:idx val="2"/>
              <c:layout>
                <c:manualLayout>
                  <c:x val="0.13590938047169382"/>
                  <c:y val="-0.19737715312955767"/>
                </c:manualLayout>
              </c:layout>
              <c:tx>
                <c:rich>
                  <a:bodyPr/>
                  <a:lstStyle/>
                  <a:p>
                    <a:fld id="{D66D5F7C-EF58-4BD8-BF98-1F706D9E6E0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BF64593-F129-4094-8C00-CD72DEAB7A42}" type="VALUE">
                      <a:rPr lang="ru-RU" baseline="0" smtClean="0"/>
                      <a:pPr/>
                      <a:t>[ЗНАЧЕНИЕ]</a:t>
                    </a:fld>
                    <a:endParaRPr lang="ru-RU" baseline="0" dirty="0" smtClean="0"/>
                  </a:p>
                  <a:p>
                    <a:r>
                      <a:rPr lang="ru-RU" baseline="0" dirty="0"/>
                      <a:t>
</a:t>
                    </a:r>
                    <a:fld id="{7039AF5F-8BA7-438F-B449-CEF3500D6827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287686608627065"/>
                      <c:h val="0.2121104625242069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FB1-4F0F-8595-8BC72BA0AC30}"/>
                </c:ext>
              </c:extLst>
            </c:dLbl>
            <c:dLbl>
              <c:idx val="3"/>
              <c:layout>
                <c:manualLayout>
                  <c:x val="0.22870865144496116"/>
                  <c:y val="-0.13189196472259584"/>
                </c:manualLayout>
              </c:layout>
              <c:tx>
                <c:rich>
                  <a:bodyPr/>
                  <a:lstStyle/>
                  <a:p>
                    <a:fld id="{88CA461F-9533-49F3-8608-E436A939D208}" type="CATEGORYNAME">
                      <a:rPr lang="ru-RU" smtClean="0"/>
                      <a:pPr/>
                      <a:t>[ИМЯ КАТЕГОРИИ]</a:t>
                    </a:fld>
                    <a:endParaRPr lang="ru-RU" dirty="0" smtClean="0"/>
                  </a:p>
                  <a:p>
                    <a:r>
                      <a:rPr lang="ru-RU" baseline="0" dirty="0"/>
                      <a:t>
</a:t>
                    </a:r>
                    <a:fld id="{A0AF4E34-DD9D-45CA-864F-32099468F5A7}" type="VALUE">
                      <a:rPr lang="ru-RU" baseline="0" smtClean="0"/>
                      <a:pPr/>
                      <a:t>[ЗНАЧЕНИЕ]</a:t>
                    </a:fld>
                    <a:r>
                      <a:rPr lang="ru-RU" baseline="0" dirty="0"/>
                      <a:t>
</a:t>
                    </a:r>
                    <a:fld id="{735AB53B-C99B-480A-AC63-A16548DBC1EF}" type="PERCENTAGE">
                      <a:rPr lang="ru-RU" baseline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52F-462A-8C11-BD13986E7E65}"/>
                </c:ext>
              </c:extLst>
            </c:dLbl>
            <c:dLbl>
              <c:idx val="4"/>
              <c:layout>
                <c:manualLayout>
                  <c:x val="0.2181768875944233"/>
                  <c:y val="6.2759279701782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8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424620048167202"/>
                      <c:h val="0.2261342947572124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BFB1-4F0F-8595-8BC72BA0AC30}"/>
                </c:ext>
              </c:extLst>
            </c:dLbl>
            <c:dLbl>
              <c:idx val="5"/>
              <c:layout>
                <c:manualLayout>
                  <c:x val="-0.37522630739703361"/>
                  <c:y val="-7.88140856689682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E7A7D21D-327C-4EAF-8970-C03B2E2E1269}" type="CATEGORYNAME">
                      <a:rPr lang="ru-RU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7F500552-3C30-471D-BF34-697977B9775E}" type="VALUE">
                      <a:rPr lang="ru-RU" baseline="0" smtClean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 dirty="0" smtClean="0"/>
                  </a:p>
                  <a:p>
                    <a:pPr>
                      <a:defRPr sz="8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
</a:t>
                    </a:r>
                    <a:fld id="{3F202863-C419-4CE5-9DC9-1039BFC6347A}" type="PERCENTAGE">
                      <a:rPr lang="ru-RU" baseline="0"/>
                      <a:pPr>
                        <a:defRPr sz="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22891543726312"/>
                      <c:h val="0.2366521689319664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52F-462A-8C11-BD13986E7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</c:v>
                </c:pt>
                <c:pt idx="1">
                  <c:v>Функционирование законодательных (представительных) органов </c:v>
                </c:pt>
                <c:pt idx="2">
                  <c:v>Функционирование местных администраций</c:v>
                </c:pt>
                <c:pt idx="3">
                  <c:v>Обеспечение деятельности финансовых органов и органов финансового (финансово-бюджетного) надзора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6.6</c:v>
                </c:pt>
                <c:pt idx="1">
                  <c:v>16.7</c:v>
                </c:pt>
                <c:pt idx="2">
                  <c:v>592.4</c:v>
                </c:pt>
                <c:pt idx="3">
                  <c:v>50.809999999999995</c:v>
                </c:pt>
                <c:pt idx="4">
                  <c:v>7</c:v>
                </c:pt>
                <c:pt idx="5">
                  <c:v>985.2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B1-4F0F-8595-8BC72BA0A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4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907631624916461E-2"/>
                  <c:y val="-0.2727221597300337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1 592,0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1658,7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F4-49D8-8CD9-29F1F393327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261964378650066E-3"/>
                  <c:y val="-0.2880274056652010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66,7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F4-49D8-8CD9-29F1F393327F}"/>
                </c:ext>
              </c:extLst>
            </c:dLbl>
            <c:spPr>
              <a:noFill/>
              <a:ln w="25260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1658,7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F4-49D8-8CD9-29F1F3933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197632"/>
        <c:axId val="94199168"/>
        <c:axId val="0"/>
      </c:bar3DChart>
      <c:catAx>
        <c:axId val="9419763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4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4199168"/>
        <c:crosses val="autoZero"/>
        <c:auto val="1"/>
        <c:lblAlgn val="ctr"/>
        <c:lblOffset val="100"/>
        <c:noMultiLvlLbl val="0"/>
      </c:catAx>
      <c:valAx>
        <c:axId val="9419916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94197632"/>
        <c:crosses val="autoZero"/>
        <c:crossBetween val="between"/>
      </c:valAx>
      <c:spPr>
        <a:noFill/>
        <a:ln w="25267">
          <a:noFill/>
        </a:ln>
      </c:spPr>
    </c:plotArea>
    <c:legend>
      <c:legendPos val="r"/>
      <c:layout>
        <c:manualLayout>
          <c:xMode val="edge"/>
          <c:yMode val="edge"/>
          <c:x val="0.35831885821139314"/>
          <c:y val="0.70865428229238359"/>
          <c:w val="0.56586268347357882"/>
          <c:h val="0.2831863007415335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1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83333333333333E-2"/>
          <c:y val="2.7754423682653878E-2"/>
          <c:w val="0.91094135802469134"/>
          <c:h val="0.837752261760705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616499401301092E-4"/>
                  <c:y val="-0.13508691027794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59-48A4-8197-C1A42A5DE673}"/>
                </c:ext>
              </c:extLst>
            </c:dLbl>
            <c:dLbl>
              <c:idx val="1"/>
              <c:layout>
                <c:manualLayout>
                  <c:x val="1.0667436128496011E-2"/>
                  <c:y val="-0.24462457602750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297909285799518E-2"/>
                      <c:h val="0.116974339452479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759-48A4-8197-C1A42A5DE673}"/>
                </c:ext>
              </c:extLst>
            </c:dLbl>
            <c:dLbl>
              <c:idx val="2"/>
              <c:layout>
                <c:manualLayout>
                  <c:x val="9.4378402399732889E-3"/>
                  <c:y val="-0.299232683296627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23666094713757E-2"/>
                      <c:h val="8.84440127567525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759-48A4-8197-C1A42A5DE673}"/>
                </c:ext>
              </c:extLst>
            </c:dLbl>
            <c:dLbl>
              <c:idx val="3"/>
              <c:layout>
                <c:manualLayout>
                  <c:x val="1.052002452402408E-2"/>
                  <c:y val="-0.325929063437395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749422903627989E-2"/>
                      <c:h val="8.0663014567008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759-48A4-8197-C1A42A5DE673}"/>
                </c:ext>
              </c:extLst>
            </c:dLbl>
            <c:dLbl>
              <c:idx val="4"/>
              <c:layout>
                <c:manualLayout>
                  <c:x val="5.3399416525734865E-3"/>
                  <c:y val="-0.36175167628433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685030881342405E-2"/>
                      <c:h val="6.51010181875216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759-48A4-8197-C1A42A5DE673}"/>
                </c:ext>
              </c:extLst>
            </c:dLbl>
            <c:dLbl>
              <c:idx val="5"/>
              <c:layout>
                <c:manualLayout>
                  <c:x val="5.4625617729717277E-3"/>
                  <c:y val="-0.403386347595365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59-48A4-8197-C1A42A5DE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 год  факт</c:v>
                </c:pt>
                <c:pt idx="1">
                  <c:v>2023 год  факт
</c:v>
                </c:pt>
                <c:pt idx="2">
                  <c:v>2024 год 
ожидаемое</c:v>
                </c:pt>
                <c:pt idx="3">
                  <c:v>2025 год
 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44.965000000000003</c:v>
                </c:pt>
                <c:pt idx="1">
                  <c:v>50.033000000000001</c:v>
                </c:pt>
                <c:pt idx="2">
                  <c:v>54.3</c:v>
                </c:pt>
                <c:pt idx="3">
                  <c:v>58.984000000000002</c:v>
                </c:pt>
                <c:pt idx="4">
                  <c:v>62.73</c:v>
                </c:pt>
                <c:pt idx="5">
                  <c:v>65.611999999999995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59-48A4-8197-C1A42A5DE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6488"/>
        <c:axId val="411856880"/>
        <c:axId val="0"/>
      </c:bar3DChart>
      <c:catAx>
        <c:axId val="411856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880"/>
        <c:crossesAt val="0"/>
        <c:auto val="1"/>
        <c:lblAlgn val="ctr"/>
        <c:lblOffset val="100"/>
        <c:tickLblSkip val="1"/>
        <c:noMultiLvlLbl val="0"/>
      </c:catAx>
      <c:valAx>
        <c:axId val="411856880"/>
        <c:scaling>
          <c:orientation val="minMax"/>
          <c:max val="70"/>
          <c:min val="4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6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731351947161927"/>
                  <c:y val="-0.1858999793673719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0231539382"/>
                      <c:h val="0.488599150358954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2990945762580686"/>
                  <c:y val="-0.251955801207273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655719854305315"/>
                      <c:h val="0.430665441935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9D-4A27-9044-8611141A5F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39</c:v>
                </c:pt>
                <c:pt idx="1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105,7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2F-4112-8FFD-2FDC026DE8E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105,7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A2F-4112-8FFD-2FDC026DE8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4329472"/>
        <c:axId val="99303808"/>
        <c:axId val="0"/>
      </c:bar3DChart>
      <c:catAx>
        <c:axId val="9432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0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9303808"/>
        <c:crosses val="autoZero"/>
        <c:auto val="1"/>
        <c:lblAlgn val="ctr"/>
        <c:lblOffset val="100"/>
        <c:noMultiLvlLbl val="0"/>
      </c:catAx>
      <c:valAx>
        <c:axId val="9930380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9432947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46185397000813494"/>
          <c:y val="0.69114875792041153"/>
          <c:w val="0.17603389050052962"/>
          <c:h val="0.24074127097749148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4"/>
      </a:pPr>
      <a:endParaRPr lang="ru-R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1716611202545314"/>
                  <c:y val="-0.1896757883132264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Сельское хозяйство и рыболовство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4,6</a:t>
                    </a:r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baseline="0" dirty="0" smtClean="0"/>
                      <a:t>0%</a:t>
                    </a:r>
                    <a:endParaRPr lang="ru-RU" b="1" baseline="0" dirty="0"/>
                  </a:p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330763786332798"/>
                      <c:h val="0.237136913165391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0.29491186299420868"/>
                  <c:y val="3.75268587178256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6210298963760612"/>
                  <c:y val="-5.32900223123968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806675009758196"/>
                      <c:h val="0.359130346759428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34995737370100233"/>
                  <c:y val="-0.188985832959491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0728318502"/>
                      <c:h val="0.2591708219783858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0.28083169504405758"/>
                  <c:y val="-0.1823423848490064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9347398253554563"/>
                      <c:h val="0.259276345655292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EC-4E2A-89E8-5700C34D6D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Лесное хозяйство</c:v>
                </c:pt>
                <c:pt idx="4">
                  <c:v>Связь и информатика</c:v>
                </c:pt>
                <c:pt idx="5">
                  <c:v>Другие вопросы  в области национальной экономики</c:v>
                </c:pt>
              </c:strCache>
            </c:strRef>
          </c:cat>
          <c:val>
            <c:numRef>
              <c:f>Лист1!$B$2:$B$7</c:f>
              <c:numCache>
                <c:formatCode>#,##0.0_ ;[Red]\-#,##0.0\ </c:formatCode>
                <c:ptCount val="6"/>
                <c:pt idx="0">
                  <c:v>8.1999999999999993</c:v>
                </c:pt>
                <c:pt idx="1">
                  <c:v>7.5</c:v>
                </c:pt>
                <c:pt idx="2">
                  <c:v>864.8</c:v>
                </c:pt>
                <c:pt idx="3">
                  <c:v>0</c:v>
                </c:pt>
                <c:pt idx="4">
                  <c:v>20.6</c:v>
                </c:pt>
                <c:pt idx="5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899,4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913,2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899.4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59-4660-9322-0ADB38260A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698824273965363E-2"/>
                  <c:y val="-0.29376217803283067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13,8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59-4660-9322-0ADB38260A08}"/>
                </c:ext>
              </c:extLst>
            </c:dLbl>
            <c:spPr>
              <a:noFill/>
              <a:ln w="25192">
                <a:noFill/>
              </a:ln>
            </c:spPr>
            <c:txPr>
              <a:bodyPr/>
              <a:lstStyle/>
              <a:p>
                <a:pPr>
                  <a:defRPr sz="119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913,2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59-4660-9322-0ADB38260A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4328192"/>
        <c:axId val="110830336"/>
        <c:axId val="0"/>
      </c:bar3DChart>
      <c:catAx>
        <c:axId val="104328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0830336"/>
        <c:crosses val="autoZero"/>
        <c:auto val="1"/>
        <c:lblAlgn val="ctr"/>
        <c:lblOffset val="100"/>
        <c:noMultiLvlLbl val="0"/>
      </c:catAx>
      <c:valAx>
        <c:axId val="11083033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04328192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ayout>
        <c:manualLayout>
          <c:xMode val="edge"/>
          <c:yMode val="edge"/>
          <c:x val="0.35884968764869307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6"/>
      </a:pPr>
      <a:endParaRPr lang="ru-RU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56602380880243"/>
          <c:y val="0.39677929244655619"/>
          <c:w val="0.26165674352681351"/>
          <c:h val="0.7751291088349456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3558504484941403"/>
                  <c:y val="-0.2404293356194380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Жилищное хозяйство</a:t>
                    </a:r>
                    <a:r>
                      <a:rPr lang="ru-RU" sz="1000" b="0" dirty="0"/>
                      <a:t>
</a:t>
                    </a:r>
                    <a:r>
                      <a:rPr lang="ru-RU" sz="1000" b="0" dirty="0" smtClean="0"/>
                      <a:t>88,8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7%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02909936964878"/>
                      <c:h val="0.29204942945044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956605920221218"/>
                  <c:y val="0.183502245176604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777247237948359"/>
                      <c:h val="0.21078274135436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23122207407859546"/>
                  <c:y val="-0.45624928658018798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000" dirty="0"/>
                      <a:t>Благоустройство
1 </a:t>
                    </a:r>
                    <a:r>
                      <a:rPr lang="ru-RU" sz="1000" dirty="0" smtClean="0"/>
                      <a:t>114,7 </a:t>
                    </a:r>
                    <a:r>
                      <a:rPr lang="ru-RU" sz="1000" dirty="0"/>
                      <a:t>
</a:t>
                    </a:r>
                    <a:r>
                      <a:rPr lang="ru-RU" sz="1000" dirty="0" smtClean="0"/>
                      <a:t>88%</a:t>
                    </a:r>
                    <a:endParaRPr lang="ru-RU" sz="10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46091369966"/>
                      <c:h val="0.423195855731129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dLbl>
              <c:idx val="3"/>
              <c:layout>
                <c:manualLayout>
                  <c:x val="-0.17399457572642141"/>
                  <c:y val="-0.197866159225479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вопросы</a:t>
                    </a:r>
                    <a:r>
                      <a:rPr lang="ru-RU" dirty="0"/>
                      <a:t>
147,3 
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9B-41B5-B379-ABE9366322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88.8</c:v>
                </c:pt>
                <c:pt idx="1">
                  <c:v>70.400000000000006</c:v>
                </c:pt>
                <c:pt idx="2">
                  <c:v>1114.7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1 156,8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1 273,9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1156.8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A-4A89-B186-54DD43F0B9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117,1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3A-4A89-B186-54DD43F0B9AE}"/>
                </c:ext>
              </c:extLst>
            </c:dLbl>
            <c:spPr>
              <a:noFill/>
              <a:ln w="25134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1 273,9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3A-4A89-B186-54DD43F0B9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2929536"/>
        <c:axId val="122931072"/>
        <c:axId val="0"/>
      </c:bar3DChart>
      <c:catAx>
        <c:axId val="122929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931072"/>
        <c:crosses val="autoZero"/>
        <c:auto val="1"/>
        <c:lblAlgn val="ctr"/>
        <c:lblOffset val="100"/>
        <c:noMultiLvlLbl val="0"/>
      </c:catAx>
      <c:valAx>
        <c:axId val="12293107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2929536"/>
        <c:crosses val="autoZero"/>
        <c:crossBetween val="between"/>
      </c:valAx>
      <c:spPr>
        <a:noFill/>
        <a:ln w="25149">
          <a:noFill/>
        </a:ln>
      </c:spPr>
    </c:plotArea>
    <c:legend>
      <c:legendPos val="r"/>
      <c:layout>
        <c:manualLayout>
          <c:xMode val="edge"/>
          <c:yMode val="edge"/>
          <c:x val="0.31980491985066767"/>
          <c:y val="0.63691125050046726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052071374785535"/>
          <c:y val="0.241534551716476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1"/>
                <c:pt idx="0">
                  <c:v>Охрана объектов растительного и животного мира  и среды их обитания
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_ ;[Red]\-#,##0.0\ 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3754431325812345E-2"/>
                  <c:y val="-0.2467471562988728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64-4B88-972E-A256E28BF3D0}"/>
                </c:ext>
              </c:extLst>
            </c:dLbl>
            <c:spPr>
              <a:noFill/>
              <a:ln w="25247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14,2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64-4B88-972E-A256E28BF3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606710885680843E-3"/>
                  <c:y val="-0.2716467138233953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64-4B88-972E-A256E28BF3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14,2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64-4B88-972E-A256E28BF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167488"/>
        <c:axId val="123169024"/>
        <c:axId val="0"/>
      </c:bar3DChart>
      <c:catAx>
        <c:axId val="123167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3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3169024"/>
        <c:crosses val="autoZero"/>
        <c:auto val="1"/>
        <c:lblAlgn val="ctr"/>
        <c:lblOffset val="100"/>
        <c:noMultiLvlLbl val="0"/>
      </c:catAx>
      <c:valAx>
        <c:axId val="123169024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3167488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6041032132005751"/>
          <c:y val="0.70496172348075692"/>
          <c:w val="0.29776621269980741"/>
          <c:h val="0.24074127097749148"/>
        </c:manualLayout>
      </c:layout>
      <c:overlay val="0"/>
      <c:txPr>
        <a:bodyPr/>
        <a:lstStyle/>
        <a:p>
          <a:pPr>
            <a:defRPr lang="ru-RU" sz="1094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3735143442936"/>
          <c:y val="0.2544547602387679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4555937433258501"/>
                  <c:y val="0.1216920960633431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dirty="0" smtClean="0"/>
                      <a:t>Дошкольное образование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baseline="0" dirty="0" smtClean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1 703,0</a:t>
                    </a:r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0" baseline="0" dirty="0" smtClean="0"/>
                      <a:t>20%</a:t>
                    </a:r>
                    <a:endParaRPr lang="ru-RU" b="0" baseline="0" dirty="0"/>
                  </a:p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b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61150470461"/>
                      <c:h val="0.278635707143650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21682857121556248"/>
                  <c:y val="3.1333524421285237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Общее </a:t>
                    </a:r>
                    <a:r>
                      <a:rPr lang="ru-RU" dirty="0"/>
                      <a:t>образование
6 302,0 
</a:t>
                    </a:r>
                    <a:r>
                      <a:rPr lang="ru-RU" dirty="0" smtClean="0"/>
                      <a:t>73%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724970729747975"/>
                      <c:h val="0.22910043092138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297006954930003"/>
                  <c:y val="9.2657139217372342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Дополнительное образование детей
378,5 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BEC-4F6B-8C93-27118FDF561F}"/>
                </c:ext>
              </c:extLst>
            </c:dLbl>
            <c:dLbl>
              <c:idx val="3"/>
              <c:layout>
                <c:manualLayout>
                  <c:x val="-0.26610000440009651"/>
                  <c:y val="-0.2006656230324677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fld id="{7FD79EA4-4946-4FB1-AFB9-376C7A9DE165}" type="CATEGORYNAME">
                      <a:rPr lang="ru-RU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fld id="{6D177E6C-0831-4606-B692-E49A35127A7B}" type="VALUE">
                      <a:rPr lang="ru-RU" baseline="0" smtClean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baseline="0" dirty="0"/>
                      <a:t>
</a:t>
                    </a:r>
                    <a:fld id="{DCA52FEC-C71C-4676-9E90-8F2C659BD9DE}" type="PERCENTAGE">
                      <a:rPr lang="ru-RU" baseline="0"/>
                      <a:pPr>
                        <a:defRPr sz="10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[ПРОЦЕНТ]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174648017858836"/>
                      <c:h val="0.2879053490180677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0.26624297099196159"/>
                  <c:y val="-0.11928267297746876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 b="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Другие вопросы в области образования
112,0 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8398160199"/>
                      <c:h val="0.280804716788573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AC-400A-97F2-BB0607E5F4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Дошкольное образование
</c:v>
                </c:pt>
                <c:pt idx="1">
                  <c:v>Общее образование
</c:v>
                </c:pt>
                <c:pt idx="2">
                  <c:v>Дополнительное образование детей
</c:v>
                </c:pt>
                <c:pt idx="3">
                  <c:v>Молодежная политика и оздоровление детей
</c:v>
                </c:pt>
                <c:pt idx="4">
                  <c:v>Другие вопросы в области образования
</c:v>
                </c:pt>
              </c:strCache>
            </c:strRef>
          </c:cat>
          <c:val>
            <c:numRef>
              <c:f>Лист1!$B$2:$B$6</c:f>
              <c:numCache>
                <c:formatCode>#,##0.0_ ;[Red]\-#,##0.0\ </c:formatCode>
                <c:ptCount val="5"/>
                <c:pt idx="0">
                  <c:v>1703</c:v>
                </c:pt>
                <c:pt idx="1">
                  <c:v>6302</c:v>
                </c:pt>
                <c:pt idx="2">
                  <c:v>378.5</c:v>
                </c:pt>
                <c:pt idx="3">
                  <c:v>63.5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3.1874252116234074E-3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2 499,3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157-4EC6-A56C-556F97AFD571}"/>
                </c:ext>
              </c:extLst>
            </c:dLbl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8 640,9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2499.3000000000002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7-4EC6-A56C-556F97AFD57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6 141,6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57-4EC6-A56C-556F97AFD571}"/>
                </c:ext>
              </c:extLst>
            </c:dLbl>
            <c:numFmt formatCode="#,##0.0" sourceLinked="0"/>
            <c:spPr>
              <a:noFill/>
              <a:ln w="25129">
                <a:noFill/>
              </a:ln>
            </c:spPr>
            <c:txPr>
              <a:bodyPr/>
              <a:lstStyle/>
              <a:p>
                <a:pPr>
                  <a:defRPr sz="1385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8 640,9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6141.6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7-4EC6-A56C-556F97AFD5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3201792"/>
        <c:axId val="122863616"/>
        <c:axId val="0"/>
      </c:bar3DChart>
      <c:catAx>
        <c:axId val="1232017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87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2863616"/>
        <c:crosses val="autoZero"/>
        <c:auto val="1"/>
        <c:lblAlgn val="ctr"/>
        <c:lblOffset val="100"/>
        <c:noMultiLvlLbl val="0"/>
      </c:catAx>
      <c:valAx>
        <c:axId val="122863616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3201792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8020761228651475"/>
          <c:y val="0.66426946631671058"/>
          <c:w val="0.51855291284465721"/>
          <c:h val="0.28571412948381458"/>
        </c:manualLayout>
      </c:layout>
      <c:overlay val="0"/>
      <c:txPr>
        <a:bodyPr/>
        <a:lstStyle/>
        <a:p>
          <a:pPr>
            <a:defRPr lang="ru-RU" sz="1088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868528295567803"/>
          <c:y val="6.1000773226995299E-2"/>
          <c:w val="0.87160654692213702"/>
          <c:h val="0.794122875236084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799524690493303E-2"/>
                  <c:y val="-9.997017438787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53499290677104"/>
                      <c:h val="4.5640441660328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97-40EC-9F27-89E4A54BE1BD}"/>
                </c:ext>
              </c:extLst>
            </c:dLbl>
            <c:dLbl>
              <c:idx val="1"/>
              <c:layout>
                <c:manualLayout>
                  <c:x val="1.3680394207406906E-2"/>
                  <c:y val="-0.136577215151410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36364236495E-2"/>
                      <c:h val="4.62460908857567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97-40EC-9F27-89E4A54BE1BD}"/>
                </c:ext>
              </c:extLst>
            </c:dLbl>
            <c:dLbl>
              <c:idx val="2"/>
              <c:layout>
                <c:manualLayout>
                  <c:x val="3.3057417935849318E-3"/>
                  <c:y val="-0.235422232315131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343729694606883E-2"/>
                      <c:h val="5.6401268945695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297-40EC-9F27-89E4A54BE1BD}"/>
                </c:ext>
              </c:extLst>
            </c:dLbl>
            <c:dLbl>
              <c:idx val="3"/>
              <c:layout>
                <c:manualLayout>
                  <c:x val="1.0497223335893435E-2"/>
                  <c:y val="-0.28237878047629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97-40EC-9F27-89E4A54BE1BD}"/>
                </c:ext>
              </c:extLst>
            </c:dLbl>
            <c:dLbl>
              <c:idx val="4"/>
              <c:layout>
                <c:manualLayout>
                  <c:x val="1.2565733437025516E-2"/>
                  <c:y val="-0.32638775054913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97-40EC-9F27-89E4A54BE1BD}"/>
                </c:ext>
              </c:extLst>
            </c:dLbl>
            <c:dLbl>
              <c:idx val="5"/>
              <c:layout>
                <c:manualLayout>
                  <c:x val="9.2592368963833067E-3"/>
                  <c:y val="-0.392176614001405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97-40EC-9F27-89E4A54BE1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83591.399999999994</c:v>
                </c:pt>
                <c:pt idx="1">
                  <c:v>97922.1</c:v>
                </c:pt>
                <c:pt idx="2">
                  <c:v>118863.4</c:v>
                </c:pt>
                <c:pt idx="3">
                  <c:v>137299.6</c:v>
                </c:pt>
                <c:pt idx="4">
                  <c:v>154145.29999999999</c:v>
                </c:pt>
                <c:pt idx="5">
                  <c:v>176038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97-40EC-9F27-89E4A54B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57272"/>
        <c:axId val="411858056"/>
        <c:axId val="0"/>
      </c:bar3DChart>
      <c:catAx>
        <c:axId val="411857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8056"/>
        <c:crosses val="autoZero"/>
        <c:auto val="1"/>
        <c:lblAlgn val="ctr"/>
        <c:lblOffset val="100"/>
        <c:noMultiLvlLbl val="0"/>
      </c:catAx>
      <c:valAx>
        <c:axId val="411858056"/>
        <c:scaling>
          <c:orientation val="minMax"/>
          <c:max val="180000"/>
          <c:min val="700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7272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072234506799135"/>
          <c:y val="0.22986797763211492"/>
          <c:w val="0.40704962379047188"/>
          <c:h val="0.770132061201930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31989111643421736"/>
                  <c:y val="-0.14322369773826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034272614695929"/>
                      <c:h val="0.53397871865611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294-4295-A863-84EB8D128B04}"/>
                </c:ext>
              </c:extLst>
            </c:dLbl>
            <c:dLbl>
              <c:idx val="1"/>
              <c:layout>
                <c:manualLayout>
                  <c:x val="-0.19572554269037859"/>
                  <c:y val="-0.12148563361486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4949087635249202"/>
                      <c:h val="0.41416371958676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4-4295-A863-84EB8D128B04}"/>
                </c:ext>
              </c:extLst>
            </c:dLbl>
            <c:dLbl>
              <c:idx val="2"/>
              <c:layout>
                <c:manualLayout>
                  <c:x val="-0.33842284405789569"/>
                  <c:y val="-6.11156823109683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01787931667667"/>
                      <c:h val="0.35913032540152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294-4295-A863-84EB8D128B04}"/>
                </c:ext>
              </c:extLst>
            </c:dLbl>
            <c:dLbl>
              <c:idx val="3"/>
              <c:layout>
                <c:manualLayout>
                  <c:x val="-0.32556094194662144"/>
                  <c:y val="-0.100567726517384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000" b="0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63354925904122"/>
                      <c:h val="0.239420216934348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4-4295-A863-84EB8D128B04}"/>
                </c:ext>
              </c:extLst>
            </c:dLbl>
            <c:dLbl>
              <c:idx val="4"/>
              <c:layout>
                <c:manualLayout>
                  <c:x val="-0.22950131609308366"/>
                  <c:y val="-0.2631245759927384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034191875566137"/>
                      <c:h val="0.297211303780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294-4295-A863-84EB8D128B04}"/>
                </c:ext>
              </c:extLst>
            </c:dLbl>
            <c:dLbl>
              <c:idx val="5"/>
              <c:layout>
                <c:manualLayout>
                  <c:x val="1.9356581146141277E-3"/>
                  <c:y val="-0.21256079335873049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44-4E5A-8624-881DFA66D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Культура
</c:v>
                </c:pt>
                <c:pt idx="1">
                  <c:v>Другие вопросы в области культуры,  кинематографии
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721.1</c:v>
                </c:pt>
                <c:pt idx="1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94-4295-A863-84EB8D128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69543212009545E-2"/>
                  <c:y val="-0.2627751775783271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7E-4D52-BC72-BB6105BF9E1B}"/>
                </c:ext>
              </c:extLst>
            </c:dLbl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835,7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635.6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7E-4D52-BC72-BB6105BF9E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860136752585E-3"/>
                  <c:y val="-0.3010146308529824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200,1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7E-4D52-BC72-BB6105BF9E1B}"/>
                </c:ext>
              </c:extLst>
            </c:dLbl>
            <c:numFmt formatCode="#,##0.0" sourceLinked="0"/>
            <c:spPr>
              <a:noFill/>
              <a:ln w="25187">
                <a:noFill/>
              </a:ln>
            </c:spPr>
            <c:txPr>
              <a:bodyPr/>
              <a:lstStyle/>
              <a:p>
                <a:pPr>
                  <a:defRPr sz="1388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835,7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200.1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7E-4D52-BC72-BB6105BF9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381504"/>
        <c:axId val="129383040"/>
        <c:axId val="0"/>
      </c:bar3DChart>
      <c:catAx>
        <c:axId val="12938150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29383040"/>
        <c:crosses val="autoZero"/>
        <c:auto val="1"/>
        <c:lblAlgn val="ctr"/>
        <c:lblOffset val="100"/>
        <c:noMultiLvlLbl val="0"/>
      </c:catAx>
      <c:valAx>
        <c:axId val="12938304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29381504"/>
        <c:crosses val="autoZero"/>
        <c:crossBetween val="between"/>
      </c:valAx>
      <c:spPr>
        <a:noFill/>
        <a:ln w="25189">
          <a:noFill/>
        </a:ln>
      </c:spPr>
    </c:plotArea>
    <c:legend>
      <c:legendPos val="r"/>
      <c:layout>
        <c:manualLayout>
          <c:xMode val="edge"/>
          <c:yMode val="edge"/>
          <c:x val="0.26016673806956125"/>
          <c:y val="0.6782556867891516"/>
          <c:w val="0.51855283567978028"/>
          <c:h val="0.28571412948381458"/>
        </c:manualLayout>
      </c:layout>
      <c:overlay val="0"/>
      <c:txPr>
        <a:bodyPr/>
        <a:lstStyle/>
        <a:p>
          <a:pPr>
            <a:defRPr lang="ru-RU" sz="1091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5"/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09008072104198"/>
          <c:y val="0.39677929244655619"/>
          <c:w val="0.47528097015545012"/>
          <c:h val="0.7751291523164104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6584442745132336"/>
                  <c:y val="-0.1984223854106342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 smtClean="0"/>
                      <a:t>Пенсионное обеспечение</a:t>
                    </a:r>
                  </a:p>
                  <a:p>
                    <a:pPr>
                      <a:defRPr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b="1" dirty="0"/>
                      <a:t>
</a:t>
                    </a:r>
                    <a:r>
                      <a:rPr lang="ru-RU" b="1" dirty="0" smtClean="0"/>
                      <a:t>17,0 </a:t>
                    </a:r>
                    <a:r>
                      <a:rPr lang="ru-RU" b="1" dirty="0"/>
                      <a:t>
</a:t>
                    </a:r>
                    <a:r>
                      <a:rPr lang="ru-RU" b="1" dirty="0" smtClean="0"/>
                      <a:t>7%</a:t>
                    </a:r>
                    <a:endParaRPr lang="ru-RU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01998359520338"/>
                      <c:h val="0.309074249833773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1C6-4F59-9A81-3012AD240F40}"/>
                </c:ext>
              </c:extLst>
            </c:dLbl>
            <c:dLbl>
              <c:idx val="1"/>
              <c:layout>
                <c:manualLayout>
                  <c:x val="0.26864656882095844"/>
                  <c:y val="0.129581630847435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32257813278476"/>
                      <c:h val="0.340160320641282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C6-4F59-9A81-3012AD240F40}"/>
                </c:ext>
              </c:extLst>
            </c:dLbl>
            <c:dLbl>
              <c:idx val="2"/>
              <c:layout>
                <c:manualLayout>
                  <c:x val="-0.1661745030693989"/>
                  <c:y val="-0.197909293696244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532551365999424"/>
                      <c:h val="0.26997203633399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41C6-4F59-9A81-3012AD240F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Пенсионное обеспечение
</c:v>
                </c:pt>
                <c:pt idx="1">
                  <c:v>Социальное обеспечение населения
</c:v>
                </c:pt>
                <c:pt idx="2">
                  <c:v>Охрана семьи и детства
</c:v>
                </c:pt>
              </c:strCache>
            </c:strRef>
          </c:cat>
          <c:val>
            <c:numRef>
              <c:f>Лист1!$B$2:$B$4</c:f>
              <c:numCache>
                <c:formatCode>#,##0.0_ ;[Red]\-#,##0.0\ </c:formatCode>
                <c:ptCount val="3"/>
                <c:pt idx="0">
                  <c:v>17</c:v>
                </c:pt>
                <c:pt idx="1">
                  <c:v>49.9</c:v>
                </c:pt>
                <c:pt idx="2">
                  <c:v>185.1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C6-4F59-9A81-3012AD240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252,0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B6-4D43-AECA-543357BB88D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0167769223413472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188,1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6-4D43-AECA-543357BB88D1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252,0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B6-4D43-AECA-543357BB8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5144192"/>
        <c:axId val="135145728"/>
        <c:axId val="0"/>
      </c:bar3DChart>
      <c:catAx>
        <c:axId val="13514419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5145728"/>
        <c:crosses val="autoZero"/>
        <c:auto val="1"/>
        <c:lblAlgn val="ctr"/>
        <c:lblOffset val="100"/>
        <c:noMultiLvlLbl val="0"/>
      </c:catAx>
      <c:valAx>
        <c:axId val="135145728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5144192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31044754493407628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56751973254909"/>
          <c:y val="0.13717611623399867"/>
          <c:w val="0.46861742542750134"/>
          <c:h val="0.80893326667407373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74">
          <a:noFill/>
        </a:ln>
      </c:spPr>
    </c:plotArea>
    <c:plotVisOnly val="1"/>
    <c:dispBlanksAs val="zero"/>
    <c:showDLblsOverMax val="0"/>
  </c:chart>
  <c:txPr>
    <a:bodyPr/>
    <a:lstStyle/>
    <a:p>
      <a:pPr>
        <a:defRPr sz="179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01527710708749"/>
          <c:y val="0.16648005537769323"/>
          <c:w val="0.46861742542750134"/>
          <c:h val="0.8089332666740739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2.7028080120572945E-3"/>
                  <c:y val="-0.31844463081337848"/>
                </c:manualLayout>
              </c:layout>
              <c:tx>
                <c:rich>
                  <a:bodyPr/>
                  <a:lstStyle/>
                  <a:p>
                    <a:pPr>
                      <a:defRPr sz="18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en-US" sz="2395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426,1</a:t>
                    </a:r>
                    <a:r>
                      <a:rPr lang="en-US" sz="2395" b="0" i="0" u="none" strike="noStrike" baseline="0" dirty="0" smtClean="0">
                        <a:solidFill>
                          <a:srgbClr val="000000"/>
                        </a:solidFill>
                        <a:latin typeface="Calibri"/>
                        <a:cs typeface="Times New Roman"/>
                      </a:rPr>
                      <a:t>  </a:t>
                    </a:r>
                    <a:r>
                      <a:rPr lang="en-US" sz="1795" b="0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(100%)</a:t>
                    </a: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0F-4624-B7FE-FB65FE13B1D2}"/>
                </c:ext>
              </c:extLst>
            </c:dLbl>
            <c:spPr>
              <a:noFill/>
              <a:ln w="25404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</c:f>
              <c:strCache>
                <c:ptCount val="1"/>
                <c:pt idx="0">
                  <c:v>Физическая культура</c:v>
                </c:pt>
              </c:strCache>
            </c:strRef>
          </c:cat>
          <c:val>
            <c:numRef>
              <c:f>Лист1!$B$2</c:f>
              <c:numCache>
                <c:formatCode>#,##0.0_ ;[Red]\-#,##0.0\ </c:formatCode>
                <c:ptCount val="1"/>
                <c:pt idx="0">
                  <c:v>604.79999999999995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F-4624-B7FE-FB65FE13B1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4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090062633220657E-2"/>
                  <c:y val="-0.2816102464394457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423,5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426,1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09-46AD-85E4-9BBB6AD810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362890694978475E-3"/>
                  <c:y val="-0.301015895627659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74089560919655E-2"/>
                      <c:h val="0.25799700119139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C09-46AD-85E4-9BBB6AD8100A}"/>
                </c:ext>
              </c:extLst>
            </c:dLbl>
            <c:spPr>
              <a:noFill/>
              <a:ln w="25242">
                <a:noFill/>
              </a:ln>
            </c:spPr>
            <c:txPr>
              <a:bodyPr/>
              <a:lstStyle/>
              <a:p>
                <a:pPr>
                  <a:defRPr sz="1391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 426,1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09-46AD-85E4-9BBB6AD81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713344"/>
        <c:axId val="138727424"/>
        <c:axId val="0"/>
      </c:bar3DChart>
      <c:catAx>
        <c:axId val="1387133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2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8727424"/>
        <c:crosses val="autoZero"/>
        <c:auto val="1"/>
        <c:lblAlgn val="ctr"/>
        <c:lblOffset val="100"/>
        <c:noMultiLvlLbl val="0"/>
      </c:catAx>
      <c:valAx>
        <c:axId val="138727424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8713344"/>
        <c:crosses val="autoZero"/>
        <c:crossBetween val="between"/>
      </c:valAx>
      <c:spPr>
        <a:noFill/>
        <a:ln w="25257">
          <a:noFill/>
        </a:ln>
      </c:spPr>
    </c:plotArea>
    <c:legend>
      <c:legendPos val="r"/>
      <c:layout>
        <c:manualLayout>
          <c:xMode val="edge"/>
          <c:yMode val="edge"/>
          <c:x val="0.26830126935887411"/>
          <c:y val="0.69137888067021924"/>
          <c:w val="0.47507949225645046"/>
          <c:h val="0.27777830801452841"/>
        </c:manualLayout>
      </c:layout>
      <c:overlay val="0"/>
      <c:txPr>
        <a:bodyPr/>
        <a:lstStyle/>
        <a:p>
          <a:pPr>
            <a:defRPr lang="ru-RU" sz="1093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89"/>
      </a:pPr>
      <a:endParaRPr lang="ru-RU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359554095098576"/>
          <c:y val="0.22487084768359067"/>
          <c:w val="0.49484775933921993"/>
          <c:h val="0.726627596933674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5620077882760506"/>
                  <c:y val="-0.169010489880602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2744568785286484"/>
                      <c:h val="0.228104214314392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5D4-438F-A293-BC4E8A92B4D1}"/>
                </c:ext>
              </c:extLst>
            </c:dLbl>
            <c:dLbl>
              <c:idx val="1"/>
              <c:layout>
                <c:manualLayout>
                  <c:x val="-0.22078118214137823"/>
                  <c:y val="-0.15493212021746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6591679207360797"/>
                      <c:h val="0.282190780595125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5D4-438F-A293-BC4E8A92B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#,##0.0_ ;[Red]\-#,##0.0\ </c:formatCode>
                <c:ptCount val="2"/>
                <c:pt idx="0">
                  <c:v>19</c:v>
                </c:pt>
                <c:pt idx="1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D2-4E09-9D4B-9976DBA28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310">
          <a:noFill/>
        </a:ln>
      </c:spPr>
    </c:plotArea>
    <c:plotVisOnly val="1"/>
    <c:dispBlanksAs val="zero"/>
    <c:showDLblsOverMax val="0"/>
  </c:chart>
  <c:txPr>
    <a:bodyPr/>
    <a:lstStyle/>
    <a:p>
      <a:pPr>
        <a:defRPr sz="1794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Местный бюджет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371144789109726E-2"/>
                  <c:y val="-0.2874255972240759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66,4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D74-4BD8-AE8B-EE8AA62A479A}"/>
                </c:ext>
              </c:extLst>
            </c:dLbl>
            <c:spPr>
              <a:noFill/>
              <a:ln w="25286">
                <a:noFill/>
              </a:ln>
            </c:spPr>
            <c:txPr>
              <a:bodyPr/>
              <a:lstStyle/>
              <a:p>
                <a:pPr>
                  <a:defRPr sz="1393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Всего расходов 66,4</c:v>
                </c:pt>
              </c:strCache>
            </c:strRef>
          </c:cat>
          <c:val>
            <c:numRef>
              <c:f>Лист1!$B$2</c:f>
              <c:numCache>
                <c:formatCode>_-* #,##0.0\ _₽_-;\-* #,##0.0\ _₽_-;_-* "-"?\ _₽_-;_-@_-</c:formatCode>
                <c:ptCount val="1"/>
                <c:pt idx="0">
                  <c:v>66.400000000000006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74-4BD8-AE8B-EE8AA62A479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Областной бюджет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Всего расходов 66,4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74-4BD8-AE8B-EE8AA62A4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838784"/>
        <c:axId val="138840320"/>
        <c:axId val="0"/>
      </c:bar3DChart>
      <c:catAx>
        <c:axId val="1388387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95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38840320"/>
        <c:crosses val="autoZero"/>
        <c:auto val="1"/>
        <c:lblAlgn val="ctr"/>
        <c:lblOffset val="100"/>
        <c:noMultiLvlLbl val="0"/>
      </c:catAx>
      <c:valAx>
        <c:axId val="138840320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138838784"/>
        <c:crosses val="autoZero"/>
        <c:crossBetween val="between"/>
      </c:valAx>
      <c:spPr>
        <a:noFill/>
        <a:ln w="25296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1981433899709916"/>
          <c:y val="0.69114875792041153"/>
          <c:w val="0.47507949225645041"/>
          <c:h val="0.27777830801452841"/>
        </c:manualLayout>
      </c:layout>
      <c:overlay val="0"/>
      <c:txPr>
        <a:bodyPr/>
        <a:lstStyle/>
        <a:p>
          <a:pPr>
            <a:defRPr lang="ru-RU" sz="1095" b="0" i="0" u="none" strike="noStrike" kern="1200" baseline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2"/>
      </a:pPr>
      <a:endParaRPr lang="ru-RU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9056.42</c:v>
                </c:pt>
                <c:pt idx="1">
                  <c:v>11713.6</c:v>
                </c:pt>
                <c:pt idx="2">
                  <c:v>13300.5</c:v>
                </c:pt>
                <c:pt idx="3">
                  <c:v>11693.9</c:v>
                </c:pt>
                <c:pt idx="4">
                  <c:v>10991.1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D-4155-B90B-8F4A01A14F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7.71604938271599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8D-4155-B90B-8F4A01A14F97}"/>
                </c:ext>
              </c:extLst>
            </c:dLbl>
            <c:dLbl>
              <c:idx val="4"/>
              <c:layout>
                <c:manualLayout>
                  <c:x val="6.1728395061728392E-3"/>
                  <c:y val="2.8060332808802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8D-4155-B90B-8F4A01A14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2022 год (факт)</c:v>
                </c:pt>
                <c:pt idx="1">
                  <c:v>2023 год (ожидаемое)</c:v>
                </c:pt>
                <c:pt idx="2">
                  <c:v>2024 год (план)</c:v>
                </c:pt>
                <c:pt idx="3">
                  <c:v>2025 год (план)</c:v>
                </c:pt>
                <c:pt idx="4">
                  <c:v>2026 год (план)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52.08</c:v>
                </c:pt>
                <c:pt idx="1">
                  <c:v>60.93</c:v>
                </c:pt>
                <c:pt idx="2">
                  <c:v>229.08</c:v>
                </c:pt>
                <c:pt idx="3">
                  <c:v>279</c:v>
                </c:pt>
                <c:pt idx="4">
                  <c:v>233.08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D-4155-B90B-8F4A01A14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7344240"/>
        <c:axId val="460024032"/>
        <c:axId val="0"/>
      </c:bar3DChart>
      <c:catAx>
        <c:axId val="45734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4032"/>
        <c:crosses val="autoZero"/>
        <c:auto val="1"/>
        <c:lblAlgn val="ctr"/>
        <c:lblOffset val="100"/>
        <c:noMultiLvlLbl val="0"/>
      </c:catAx>
      <c:valAx>
        <c:axId val="46002403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7344240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48354456342461E-3"/>
                  <c:y val="-0.393393064120570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38-45D9-8840-7DE46B8A358E}"/>
                </c:ext>
              </c:extLst>
            </c:dLbl>
            <c:dLbl>
              <c:idx val="1"/>
              <c:layout>
                <c:manualLayout>
                  <c:x val="1.1587387726150131E-3"/>
                  <c:y val="-0.444506373255376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701563074188341E-2"/>
                      <c:h val="7.15359984877302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38-45D9-8840-7DE46B8A358E}"/>
                </c:ext>
              </c:extLst>
            </c:dLbl>
            <c:dLbl>
              <c:idx val="2"/>
              <c:layout>
                <c:manualLayout>
                  <c:x val="8.7082204541376242E-3"/>
                  <c:y val="-0.36362792193902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62989582354099E-2"/>
                      <c:h val="6.87050526724228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038-45D9-8840-7DE46B8A358E}"/>
                </c:ext>
              </c:extLst>
            </c:dLbl>
            <c:dLbl>
              <c:idx val="3"/>
              <c:layout>
                <c:manualLayout>
                  <c:x val="-1.4823139309308507E-3"/>
                  <c:y val="-0.33891487181357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038-45D9-8840-7DE46B8A358E}"/>
                </c:ext>
              </c:extLst>
            </c:dLbl>
            <c:dLbl>
              <c:idx val="4"/>
              <c:layout>
                <c:manualLayout>
                  <c:x val="9.7948518540673969E-3"/>
                  <c:y val="-0.238481690259954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7.39698076664781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038-45D9-8840-7DE46B8A358E}"/>
                </c:ext>
              </c:extLst>
            </c:dLbl>
            <c:dLbl>
              <c:idx val="5"/>
              <c:layout>
                <c:manualLayout>
                  <c:x val="5.7246844367718833E-3"/>
                  <c:y val="-0.23786380700651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72565441446674E-2"/>
                      <c:h val="5.291078769025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38-45D9-8840-7DE46B8A3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год 
ожидаемое</c:v>
                </c:pt>
                <c:pt idx="3">
                  <c:v>2025  год 
прогноз</c:v>
                </c:pt>
                <c:pt idx="4">
                  <c:v>2026 год  
прогноз</c:v>
                </c:pt>
                <c:pt idx="5">
                  <c:v>2027 год 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633.79999999999995</c:v>
                </c:pt>
                <c:pt idx="1">
                  <c:v>688.32</c:v>
                </c:pt>
                <c:pt idx="2">
                  <c:v>589.70000000000005</c:v>
                </c:pt>
                <c:pt idx="3">
                  <c:v>534.4</c:v>
                </c:pt>
                <c:pt idx="4">
                  <c:v>361</c:v>
                </c:pt>
                <c:pt idx="5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38-45D9-8840-7DE46B8A3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11860016"/>
        <c:axId val="411859232"/>
        <c:axId val="0"/>
      </c:bar3DChart>
      <c:catAx>
        <c:axId val="41186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59232"/>
        <c:crosses val="autoZero"/>
        <c:auto val="1"/>
        <c:lblAlgn val="ctr"/>
        <c:lblOffset val="100"/>
        <c:noMultiLvlLbl val="0"/>
      </c:catAx>
      <c:valAx>
        <c:axId val="411859232"/>
        <c:scaling>
          <c:orientation val="minMax"/>
          <c:max val="8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11860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021487694685728E-2"/>
          <c:y val="1.8312281541367197E-2"/>
          <c:w val="0.91779390174938336"/>
          <c:h val="0.88184646150427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554977600650888E-3"/>
                  <c:y val="-0.280024441728696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AF-476A-A6FC-C7DA292C8151}"/>
                </c:ext>
              </c:extLst>
            </c:dLbl>
            <c:dLbl>
              <c:idx val="1"/>
              <c:layout>
                <c:manualLayout>
                  <c:x val="4.4372680395577948E-3"/>
                  <c:y val="-0.329787761677273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AF-476A-A6FC-C7DA292C8151}"/>
                </c:ext>
              </c:extLst>
            </c:dLbl>
            <c:dLbl>
              <c:idx val="2"/>
              <c:layout>
                <c:manualLayout>
                  <c:x val="1.1229537570178132E-2"/>
                  <c:y val="-0.365937911660609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AF-476A-A6FC-C7DA292C8151}"/>
                </c:ext>
              </c:extLst>
            </c:dLbl>
            <c:dLbl>
              <c:idx val="3"/>
              <c:layout>
                <c:manualLayout>
                  <c:x val="4.9599752074329954E-3"/>
                  <c:y val="-0.39540586760201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AF-476A-A6FC-C7DA292C8151}"/>
                </c:ext>
              </c:extLst>
            </c:dLbl>
            <c:dLbl>
              <c:idx val="4"/>
              <c:layout>
                <c:manualLayout>
                  <c:x val="7.9332246291765416E-3"/>
                  <c:y val="-0.407312481152887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AF-476A-A6FC-C7DA292C8151}"/>
                </c:ext>
              </c:extLst>
            </c:dLbl>
            <c:dLbl>
              <c:idx val="5"/>
              <c:layout>
                <c:manualLayout>
                  <c:x val="5.2810548201410231E-3"/>
                  <c:y val="-0.38849592108813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AF-476A-A6FC-C7DA292C81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факт</c:v>
                </c:pt>
                <c:pt idx="1">
                  <c:v>2023 год 
факт</c:v>
                </c:pt>
                <c:pt idx="2">
                  <c:v>2024  год 
ожидаемое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
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40.67</c:v>
                </c:pt>
                <c:pt idx="1">
                  <c:v>43.03</c:v>
                </c:pt>
                <c:pt idx="2">
                  <c:v>44.77</c:v>
                </c:pt>
                <c:pt idx="3">
                  <c:v>46.12</c:v>
                </c:pt>
                <c:pt idx="4">
                  <c:v>46.67</c:v>
                </c:pt>
                <c:pt idx="5">
                  <c:v>47.27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F-476A-A6FC-C7DA292C8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1208"/>
        <c:axId val="460054736"/>
        <c:axId val="0"/>
      </c:bar3DChart>
      <c:catAx>
        <c:axId val="460051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4736"/>
        <c:crosses val="autoZero"/>
        <c:auto val="1"/>
        <c:lblAlgn val="ctr"/>
        <c:lblOffset val="100"/>
        <c:noMultiLvlLbl val="0"/>
      </c:catAx>
      <c:valAx>
        <c:axId val="460054736"/>
        <c:scaling>
          <c:orientation val="minMax"/>
          <c:max val="50"/>
          <c:min val="3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spPr>
          <a:effectLst>
            <a:outerShdw blurRad="50800" dist="50800" dir="5400000" sx="2000" sy="2000" algn="ctr" rotWithShape="0">
              <a:srgbClr val="000000">
                <a:alpha val="43137"/>
              </a:srgbClr>
            </a:outerShdw>
          </a:effectLst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1208"/>
        <c:crosses val="autoZero"/>
        <c:crossBetween val="between"/>
      </c:valAx>
      <c:spPr>
        <a:ln w="127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130849837995705E-2"/>
          <c:y val="2.0062098363339744E-2"/>
          <c:w val="0.79675193094487073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6.1345840800297547E-3"/>
                  <c:y val="-2.088583724615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7B-4B27-A087-7A19834BEB58}"/>
                </c:ext>
              </c:extLst>
            </c:dLbl>
            <c:dLbl>
              <c:idx val="1"/>
              <c:layout>
                <c:manualLayout>
                  <c:x val="-1.3802814180066949E-2"/>
                  <c:y val="2.571278629859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335320841481129E-2"/>
                      <c:h val="6.77258082435285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A7B-4B27-A087-7A19834BEB58}"/>
                </c:ext>
              </c:extLst>
            </c:dLbl>
            <c:dLbl>
              <c:idx val="2"/>
              <c:layout>
                <c:manualLayout>
                  <c:x val="-2.0203734987413312E-2"/>
                  <c:y val="4.6413361478354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7B-4B27-A087-7A19834BEB58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7B-4B27-A087-7A19834BEB58}"/>
                </c:ext>
              </c:extLst>
            </c:dLbl>
            <c:dLbl>
              <c:idx val="4"/>
              <c:layout>
                <c:manualLayout>
                  <c:x val="-2.592579652109098E-2"/>
                  <c:y val="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7B-4B27-A087-7A19834BEB58}"/>
                </c:ext>
              </c:extLst>
            </c:dLbl>
            <c:dLbl>
              <c:idx val="5"/>
              <c:layout>
                <c:manualLayout>
                  <c:x val="-1.1118185884379517E-2"/>
                  <c:y val="4.85797874310261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7B-4B27-A087-7A19834BEB58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9052.5</c:v>
                </c:pt>
                <c:pt idx="1">
                  <c:v>10965</c:v>
                </c:pt>
                <c:pt idx="2">
                  <c:v>13007.5</c:v>
                </c:pt>
                <c:pt idx="3">
                  <c:v>14496.3</c:v>
                </c:pt>
                <c:pt idx="4">
                  <c:v>13599.2</c:v>
                </c:pt>
                <c:pt idx="5">
                  <c:v>13738.6</c:v>
                </c:pt>
                <c:pt idx="6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7B-4B27-A087-7A19834BEB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2.1471044280104171E-2"/>
                  <c:y val="-2.552713441196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7B-4B27-A087-7A19834BEB58}"/>
                </c:ext>
              </c:extLst>
            </c:dLbl>
            <c:dLbl>
              <c:idx val="1"/>
              <c:layout>
                <c:manualLayout>
                  <c:x val="2.2363717687590334E-2"/>
                  <c:y val="-2.15559978200449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7B-4B27-A087-7A19834BEB58}"/>
                </c:ext>
              </c:extLst>
            </c:dLbl>
            <c:dLbl>
              <c:idx val="2"/>
              <c:layout>
                <c:manualLayout>
                  <c:x val="2.8799769335693761E-3"/>
                  <c:y val="-1.34724986375281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7B-4B27-A087-7A19834BEB58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7B-4B27-A087-7A19834BEB58}"/>
                </c:ext>
              </c:extLst>
            </c:dLbl>
            <c:dLbl>
              <c:idx val="4"/>
              <c:layout>
                <c:manualLayout>
                  <c:x val="1.04544715236782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7B-4B27-A087-7A19834BEB58}"/>
                </c:ext>
              </c:extLst>
            </c:dLbl>
            <c:dLbl>
              <c:idx val="5"/>
              <c:layout>
                <c:manualLayout>
                  <c:x val="4.946252259512130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A7B-4B27-A087-7A19834BEB58}"/>
                </c:ext>
              </c:extLst>
            </c:dLbl>
            <c:dLbl>
              <c:idx val="6"/>
              <c:layout>
                <c:manualLayout>
                  <c:x val="1.8152985143592055E-2"/>
                  <c:y val="6.7144391363922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9108.5</c:v>
                </c:pt>
                <c:pt idx="1">
                  <c:v>11221.8</c:v>
                </c:pt>
                <c:pt idx="2">
                  <c:v>13492.1</c:v>
                </c:pt>
                <c:pt idx="3">
                  <c:v>15521.7</c:v>
                </c:pt>
                <c:pt idx="4">
                  <c:v>14419.2</c:v>
                </c:pt>
                <c:pt idx="5">
                  <c:v>14138.6</c:v>
                </c:pt>
                <c:pt idx="6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A7B-4B27-A087-7A19834BEB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12237776455238E-3"/>
                  <c:y val="8.81472481835123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73053307851828E-2"/>
                      <c:h val="5.50464052450350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3A7B-4B27-A087-7A19834BEB58}"/>
                </c:ext>
              </c:extLst>
            </c:dLbl>
            <c:dLbl>
              <c:idx val="1"/>
              <c:layout>
                <c:manualLayout>
                  <c:x val="7.1809051356076931E-3"/>
                  <c:y val="6.183595616134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A7B-4B27-A087-7A19834BEB58}"/>
                </c:ext>
              </c:extLst>
            </c:dLbl>
            <c:dLbl>
              <c:idx val="2"/>
              <c:layout>
                <c:manualLayout>
                  <c:x val="3.0672920400148775E-2"/>
                  <c:y val="3.2489262888918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A7B-4B27-A087-7A19834BEB58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A7B-4B27-A087-7A19834BEB58}"/>
                </c:ext>
              </c:extLst>
            </c:dLbl>
            <c:dLbl>
              <c:idx val="4"/>
              <c:layout>
                <c:manualLayout>
                  <c:x val="4.1408442540200846E-2"/>
                  <c:y val="3.4810276928294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A7B-4B27-A087-7A19834BEB58}"/>
                </c:ext>
              </c:extLst>
            </c:dLbl>
            <c:dLbl>
              <c:idx val="5"/>
              <c:layout>
                <c:manualLayout>
                  <c:x val="2.3004690300111468E-2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A7B-4B27-A087-7A19834BEB58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A7B-4B27-A087-7A19834BEB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2021 год исполнение</c:v>
                </c:pt>
                <c:pt idx="1">
                  <c:v>2022 год исполнение</c:v>
                </c:pt>
                <c:pt idx="2">
                  <c:v>2023 год  исполнение</c:v>
                </c:pt>
                <c:pt idx="3">
                  <c:v>2024 год ожидаемое
исполнение</c:v>
                </c:pt>
                <c:pt idx="4">
                  <c:v>2025 год 
прогноз</c:v>
                </c:pt>
                <c:pt idx="5">
                  <c:v>2026 год прогноз</c:v>
                </c:pt>
                <c:pt idx="6">
                  <c:v>2027 год прогноз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-56</c:v>
                </c:pt>
                <c:pt idx="1">
                  <c:v>-256.79999999999927</c:v>
                </c:pt>
                <c:pt idx="2">
                  <c:v>-484.6</c:v>
                </c:pt>
                <c:pt idx="3">
                  <c:v>-1025.4000000000001</c:v>
                </c:pt>
                <c:pt idx="4">
                  <c:v>-820</c:v>
                </c:pt>
                <c:pt idx="5">
                  <c:v>-400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3A7B-4B27-A087-7A19834BEB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25600"/>
        <c:axId val="460026384"/>
        <c:axId val="0"/>
      </c:bar3DChart>
      <c:catAx>
        <c:axId val="460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6384"/>
        <c:crossesAt val="0"/>
        <c:auto val="1"/>
        <c:lblAlgn val="ctr"/>
        <c:lblOffset val="100"/>
        <c:noMultiLvlLbl val="0"/>
      </c:catAx>
      <c:valAx>
        <c:axId val="460026384"/>
        <c:scaling>
          <c:orientation val="minMax"/>
          <c:max val="16000"/>
          <c:min val="-65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25600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575732326037845E-2"/>
          <c:y val="2.9344692694963717E-2"/>
          <c:w val="0.80429829515204054"/>
          <c:h val="0.839202076962208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-4.6252985290314869E-3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F0-4303-B6F1-E4C6A325CDDC}"/>
                </c:ext>
              </c:extLst>
            </c:dLbl>
            <c:dLbl>
              <c:idx val="1"/>
              <c:layout>
                <c:manualLayout>
                  <c:x val="-1.5312091186358174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F0-4303-B6F1-E4C6A325CDDC}"/>
                </c:ext>
              </c:extLst>
            </c:dLbl>
            <c:dLbl>
              <c:idx val="2"/>
              <c:layout>
                <c:manualLayout>
                  <c:x val="-1.458527400089453E-2"/>
                  <c:y val="6.9619457487179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42626033004879E-2"/>
                      <c:h val="4.36281933586326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1F0-4303-B6F1-E4C6A325CDDC}"/>
                </c:ext>
              </c:extLst>
            </c:dLbl>
            <c:dLbl>
              <c:idx val="3"/>
              <c:layout>
                <c:manualLayout>
                  <c:x val="-3.3642748216431699E-2"/>
                  <c:y val="1.3923891497435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1F0-4303-B6F1-E4C6A325CDDC}"/>
                </c:ext>
              </c:extLst>
            </c:dLbl>
            <c:dLbl>
              <c:idx val="4"/>
              <c:layout>
                <c:manualLayout>
                  <c:x val="-2.1798859955731414E-2"/>
                  <c:y val="5.355530297203451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1F0-4303-B6F1-E4C6A325CDDC}"/>
                </c:ext>
              </c:extLst>
            </c:dLbl>
            <c:dLbl>
              <c:idx val="5"/>
              <c:layout>
                <c:manualLayout>
                  <c:x val="-1.2122988256590568E-2"/>
                  <c:y val="-1.1603242914529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F0-4303-B6F1-E4C6A325CDDC}"/>
                </c:ext>
              </c:extLst>
            </c:dLbl>
            <c:dLbl>
              <c:idx val="6"/>
              <c:layout>
                <c:manualLayout>
                  <c:x val="-1.1952451170538147E-2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10965</c:v>
                </c:pt>
                <c:pt idx="1">
                  <c:v>13007.5</c:v>
                </c:pt>
                <c:pt idx="2">
                  <c:v>14496.3</c:v>
                </c:pt>
                <c:pt idx="3">
                  <c:v>13599.2</c:v>
                </c:pt>
                <c:pt idx="4">
                  <c:v>13738.6</c:v>
                </c:pt>
                <c:pt idx="5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1F0-4303-B6F1-E4C6A325CD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2036015531115472E-2"/>
                  <c:y val="-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1F0-4303-B6F1-E4C6A325CDDC}"/>
                </c:ext>
              </c:extLst>
            </c:dLbl>
            <c:dLbl>
              <c:idx val="1"/>
              <c:layout>
                <c:manualLayout>
                  <c:x val="1.2662410729292186E-2"/>
                  <c:y val="-2.32064858290599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1F0-4303-B6F1-E4C6A325CDDC}"/>
                </c:ext>
              </c:extLst>
            </c:dLbl>
            <c:dLbl>
              <c:idx val="2"/>
              <c:layout>
                <c:manualLayout>
                  <c:x val="1.8306294589208842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F0-4303-B6F1-E4C6A325CDDC}"/>
                </c:ext>
              </c:extLst>
            </c:dLbl>
            <c:dLbl>
              <c:idx val="3"/>
              <c:layout>
                <c:manualLayout>
                  <c:x val="1.3631082766698058E-3"/>
                  <c:y val="9.2825943316239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F0-4303-B6F1-E4C6A325CDDC}"/>
                </c:ext>
              </c:extLst>
            </c:dLbl>
            <c:dLbl>
              <c:idx val="4"/>
              <c:layout>
                <c:manualLayout>
                  <c:x val="2.45383363201189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1F0-4303-B6F1-E4C6A325CDDC}"/>
                </c:ext>
              </c:extLst>
            </c:dLbl>
            <c:dLbl>
              <c:idx val="5"/>
              <c:layout>
                <c:manualLayout>
                  <c:x val="4.8711214994143395E-2"/>
                  <c:y val="1.6244540080341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1F0-4303-B6F1-E4C6A325CDDC}"/>
                </c:ext>
              </c:extLst>
            </c:dLbl>
            <c:dLbl>
              <c:idx val="6"/>
              <c:layout>
                <c:manualLayout>
                  <c:x val="4.7494281362661435E-2"/>
                  <c:y val="2.552713441196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11221.8</c:v>
                </c:pt>
                <c:pt idx="1">
                  <c:v>13492.1</c:v>
                </c:pt>
                <c:pt idx="2">
                  <c:v>15521.7</c:v>
                </c:pt>
                <c:pt idx="3">
                  <c:v>14419.2</c:v>
                </c:pt>
                <c:pt idx="4">
                  <c:v>14138.6</c:v>
                </c:pt>
                <c:pt idx="5">
                  <c:v>14377.3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1F0-4303-B6F1-E4C6A325CD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8975426571440765E-3"/>
                  <c:y val="9.283142516328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F0-4303-B6F1-E4C6A325CDDC}"/>
                </c:ext>
              </c:extLst>
            </c:dLbl>
            <c:dLbl>
              <c:idx val="1"/>
              <c:layout>
                <c:manualLayout>
                  <c:x val="2.8013811563247937E-4"/>
                  <c:y val="1.1603973827469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F0-4303-B6F1-E4C6A325CDDC}"/>
                </c:ext>
              </c:extLst>
            </c:dLbl>
            <c:dLbl>
              <c:idx val="2"/>
              <c:layout>
                <c:manualLayout>
                  <c:x val="3.2182190176303263E-2"/>
                  <c:y val="4.1772039948777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F0-4303-B6F1-E4C6A325CDDC}"/>
                </c:ext>
              </c:extLst>
            </c:dLbl>
            <c:dLbl>
              <c:idx val="3"/>
              <c:layout>
                <c:manualLayout>
                  <c:x val="3.8341150500185966E-2"/>
                  <c:y val="3.945175682234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1F0-4303-B6F1-E4C6A325CDDC}"/>
                </c:ext>
              </c:extLst>
            </c:dLbl>
            <c:dLbl>
              <c:idx val="4"/>
              <c:layout>
                <c:manualLayout>
                  <c:x val="4.1408424793501576E-2"/>
                  <c:y val="1.1603973827469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1F0-4303-B6F1-E4C6A325CDDC}"/>
                </c:ext>
              </c:extLst>
            </c:dLbl>
            <c:dLbl>
              <c:idx val="5"/>
              <c:layout>
                <c:manualLayout>
                  <c:x val="3.6543661296935948E-4"/>
                  <c:y val="6.9619457487179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1F0-4303-B6F1-E4C6A325CDDC}"/>
                </c:ext>
              </c:extLst>
            </c:dLbl>
            <c:dLbl>
              <c:idx val="6"/>
              <c:layout>
                <c:manualLayout>
                  <c:x val="2.3004690300111468E-2"/>
                  <c:y val="4.6412971658119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1F0-4303-B6F1-E4C6A325CD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Лист1!$D$2:$D$7</c:f>
              <c:numCache>
                <c:formatCode>#,##0.0</c:formatCode>
                <c:ptCount val="6"/>
                <c:pt idx="0">
                  <c:v>-256.8</c:v>
                </c:pt>
                <c:pt idx="1">
                  <c:v>-484.6</c:v>
                </c:pt>
                <c:pt idx="2">
                  <c:v>-1025.4000000000001</c:v>
                </c:pt>
                <c:pt idx="3">
                  <c:v>-820</c:v>
                </c:pt>
                <c:pt idx="4">
                  <c:v>-400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11F0-4303-B6F1-E4C6A325CDD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9618190571418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F0-4303-B6F1-E4C6A325CDD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2022 год исполнение</c:v>
                </c:pt>
                <c:pt idx="1">
                  <c:v>2023 год исполнение</c:v>
                </c:pt>
                <c:pt idx="2">
                  <c:v>2024 год 
ожидаемое исполнение</c:v>
                </c:pt>
                <c:pt idx="3">
                  <c:v>2025 год 
прогноз</c:v>
                </c:pt>
                <c:pt idx="4">
                  <c:v>2026 год 
прогноз</c:v>
                </c:pt>
                <c:pt idx="5">
                  <c:v>2027 год прогноз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748.1</c:v>
                </c:pt>
                <c:pt idx="1">
                  <c:v>1427.5</c:v>
                </c:pt>
                <c:pt idx="2">
                  <c:v>2094.3000000000002</c:v>
                </c:pt>
                <c:pt idx="3">
                  <c:v>2771.1</c:v>
                </c:pt>
                <c:pt idx="4">
                  <c:v>2974</c:v>
                </c:pt>
                <c:pt idx="5">
                  <c:v>2974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11F0-4303-B6F1-E4C6A325CD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0053560"/>
        <c:axId val="459851768"/>
        <c:axId val="0"/>
      </c:bar3DChart>
      <c:catAx>
        <c:axId val="460053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 b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9851768"/>
        <c:crossesAt val="0"/>
        <c:auto val="1"/>
        <c:lblAlgn val="ctr"/>
        <c:lblOffset val="100"/>
        <c:noMultiLvlLbl val="0"/>
      </c:catAx>
      <c:valAx>
        <c:axId val="459851768"/>
        <c:scaling>
          <c:orientation val="minMax"/>
          <c:max val="14000"/>
          <c:min val="-65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0053560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86444089901691834"/>
          <c:y val="0.27648865038387549"/>
          <c:w val="0.12855097652967334"/>
          <c:h val="0.40525102473994118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/>
              <a:t>Верхний предел муниципального долга на </a:t>
            </a:r>
            <a:r>
              <a:rPr lang="ru-RU" sz="1800" dirty="0" smtClean="0"/>
              <a:t>01.01.2026</a:t>
            </a:r>
            <a:endParaRPr lang="ru-RU" sz="1800" dirty="0"/>
          </a:p>
        </c:rich>
      </c:tx>
      <c:layout>
        <c:manualLayout>
          <c:xMode val="edge"/>
          <c:yMode val="edge"/>
          <c:x val="0.16709487702926024"/>
          <c:y val="0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Верхний предел муниципального долга на 01.01.2024</c:v>
                </c:pt>
              </c:strCache>
            </c:strRef>
          </c:tx>
          <c:dLbls>
            <c:dLbl>
              <c:idx val="0"/>
              <c:layout>
                <c:manualLayout>
                  <c:x val="0.22999155920214148"/>
                  <c:y val="0.17116825108120659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r>
                      <a:rPr lang="ru-RU" sz="1400" b="0" dirty="0"/>
                      <a:t>Муниципальные гарантии
 </a:t>
                    </a:r>
                    <a:r>
                      <a:rPr lang="ru-RU" sz="1400" b="0" dirty="0" smtClean="0"/>
                      <a:t>197,1</a:t>
                    </a:r>
                    <a:r>
                      <a:rPr lang="ru-RU" sz="1400" b="0" dirty="0"/>
                      <a:t>
</a:t>
                    </a:r>
                    <a:r>
                      <a:rPr lang="ru-RU" sz="1400" b="0" dirty="0" smtClean="0"/>
                      <a:t>7%</a:t>
                    </a:r>
                    <a:endParaRPr lang="ru-RU" sz="14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8641975308638"/>
                      <c:h val="0.283689964697008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B13-49BF-987A-43905EE8ADB0}"/>
                </c:ext>
              </c:extLst>
            </c:dLbl>
            <c:dLbl>
              <c:idx val="1"/>
              <c:layout>
                <c:manualLayout>
                  <c:x val="-0.21450617283950618"/>
                  <c:y val="-0.2707821011312071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0"/>
                    </a:pPr>
                    <a:fld id="{9D0B9725-2AC2-4387-8628-93695FB1D1A8}" type="CATEGORYNAME">
                      <a:rPr lang="ru-RU"/>
                      <a:pPr>
                        <a:defRPr sz="1400" b="0"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2 518,2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91%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300148245358219"/>
                      <c:h val="0.271624021589222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13-49BF-987A-43905EE8ADB0}"/>
                </c:ext>
              </c:extLst>
            </c:dLbl>
            <c:dLbl>
              <c:idx val="2"/>
              <c:layout>
                <c:manualLayout>
                  <c:x val="0.25271483669659561"/>
                  <c:y val="-0.1992283629425081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5C7-44B3-81BC-F493A156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Муниципальные гарантии</c:v>
                </c:pt>
                <c:pt idx="1">
                  <c:v>Коммерческий кредит</c:v>
                </c:pt>
                <c:pt idx="2">
                  <c:v>Бюджетный кредит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197.1</c:v>
                </c:pt>
                <c:pt idx="1">
                  <c:v>2518.1999999999998</c:v>
                </c:pt>
                <c:pt idx="2">
                  <c:v>55.8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13-49BF-987A-43905EE8A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8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hPercent val="210"/>
      <c:rotY val="0"/>
      <c:depthPercent val="11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449140681899503E-2"/>
          <c:y val="4.9910592076206253E-2"/>
          <c:w val="0.8977737401730671"/>
          <c:h val="0.90982510293886354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178975413478547"/>
                  <c:y val="-4.66331815982236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A7-4B69-8C8E-EAB3A30EC48B}"/>
                </c:ext>
              </c:extLst>
            </c:dLbl>
            <c:dLbl>
              <c:idx val="1"/>
              <c:layout>
                <c:manualLayout>
                  <c:x val="8.6555639039490276E-2"/>
                  <c:y val="4.9800467202056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20129759952168E-2"/>
                      <c:h val="4.22037082506861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3A7-4B69-8C8E-EAB3A30EC48B}"/>
                </c:ext>
              </c:extLst>
            </c:dLbl>
            <c:dLbl>
              <c:idx val="2"/>
              <c:layout>
                <c:manualLayout>
                  <c:x val="7.3089939671354062E-2"/>
                  <c:y val="4.79002910286287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93365759855211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705-403E-8879-68B96791C007}"/>
                </c:ext>
              </c:extLst>
            </c:dLbl>
            <c:dLbl>
              <c:idx val="3"/>
              <c:layout>
                <c:manualLayout>
                  <c:x val="7.4807288594415933E-2"/>
                  <c:y val="4.60012448514445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587074906881468E-2"/>
                      <c:h val="4.45353673305973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31C-4790-A937-3AE304DC8249}"/>
                </c:ext>
              </c:extLst>
            </c:dLbl>
            <c:dLbl>
              <c:idx val="4"/>
              <c:layout>
                <c:manualLayout>
                  <c:x val="7.3017444068289569E-2"/>
                  <c:y val="-4.7266825605705252E-3"/>
                </c:manualLayout>
              </c:layout>
              <c:tx>
                <c:rich>
                  <a:bodyPr/>
                  <a:lstStyle/>
                  <a:p>
                    <a:fld id="{569065ED-678A-4324-827F-B8C37E265047}" type="VALUE">
                      <a:rPr lang="en-US" sz="14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263212326387491E-2"/>
                      <c:h val="4.57449484805933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31C-4790-A937-3AE304DC82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6230.3</c:v>
                </c:pt>
                <c:pt idx="1">
                  <c:v>7604.3</c:v>
                </c:pt>
                <c:pt idx="2">
                  <c:v>8273.7000000000007</c:v>
                </c:pt>
                <c:pt idx="3">
                  <c:v>9048.1</c:v>
                </c:pt>
                <c:pt idx="4">
                  <c:v>10040.799999999999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6A-4363-B6B7-22502A64194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48954083075456E-2"/>
                  <c:y val="-4.790046961318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42D-48B7-A5F3-9210A8E27B3A}"/>
                </c:ext>
              </c:extLst>
            </c:dLbl>
            <c:dLbl>
              <c:idx val="1"/>
              <c:layout>
                <c:manualLayout>
                  <c:x val="4.3610170724021666E-2"/>
                  <c:y val="-2.3950234806594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42D-48B7-A5F3-9210A8E27B3A}"/>
                </c:ext>
              </c:extLst>
            </c:dLbl>
            <c:dLbl>
              <c:idx val="2"/>
              <c:layout>
                <c:manualLayout>
                  <c:x val="1.6674477041537735E-2"/>
                  <c:y val="4.79014125358169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76472726978916E-2"/>
                      <c:h val="4.57449484805933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42D-48B7-A5F3-9210A8E27B3A}"/>
                </c:ext>
              </c:extLst>
            </c:dLbl>
            <c:dLbl>
              <c:idx val="3"/>
              <c:layout>
                <c:manualLayout>
                  <c:x val="1.6674477041537735E-2"/>
                  <c:y val="-2.3950234806592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42D-48B7-A5F3-9210A8E27B3A}"/>
                </c:ext>
              </c:extLst>
            </c:dLbl>
            <c:dLbl>
              <c:idx val="4"/>
              <c:layout>
                <c:manualLayout>
                  <c:x val="1.6674477041537735E-2"/>
                  <c:y val="2.3950234806592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42D-48B7-A5F3-9210A8E27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5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  <c:pt idx="4">
                  <c:v>2027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6790.9</c:v>
                </c:pt>
                <c:pt idx="1">
                  <c:v>6892</c:v>
                </c:pt>
                <c:pt idx="2">
                  <c:v>5325.5</c:v>
                </c:pt>
                <c:pt idx="3">
                  <c:v>4690.5</c:v>
                </c:pt>
                <c:pt idx="4">
                  <c:v>4336.5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6A-4363-B6B7-22502A641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1088384"/>
        <c:axId val="72732672"/>
        <c:axId val="0"/>
      </c:bar3DChart>
      <c:catAx>
        <c:axId val="71088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732672"/>
        <c:crosses val="autoZero"/>
        <c:auto val="1"/>
        <c:lblAlgn val="ctr"/>
        <c:lblOffset val="100"/>
        <c:noMultiLvlLbl val="0"/>
      </c:catAx>
      <c:valAx>
        <c:axId val="72732672"/>
        <c:scaling>
          <c:orientation val="minMax"/>
        </c:scaling>
        <c:delete val="0"/>
        <c:axPos val="b"/>
        <c:majorGridlines>
          <c:spPr>
            <a:ln w="3174"/>
          </c:spPr>
        </c:majorGridlines>
        <c:numFmt formatCode="#,##0" sourceLinked="0"/>
        <c:majorTickMark val="out"/>
        <c:minorTickMark val="none"/>
        <c:tickLblPos val="nextTo"/>
        <c:spPr>
          <a:ln w="3174"/>
        </c:spPr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088384"/>
        <c:crosses val="autoZero"/>
        <c:crossBetween val="between"/>
      </c:valAx>
      <c:spPr>
        <a:noFill/>
        <a:ln w="25392">
          <a:noFill/>
        </a:ln>
      </c:spPr>
    </c:plotArea>
    <c:legend>
      <c:legendPos val="t"/>
      <c:layout>
        <c:manualLayout>
          <c:xMode val="edge"/>
          <c:yMode val="edge"/>
          <c:x val="0.14590595257934308"/>
          <c:y val="1.4863379405825113E-2"/>
          <c:w val="0.63783719743365419"/>
          <c:h val="4.4452430901816421E-2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0.44548</cdr:y>
    </cdr:from>
    <cdr:to>
      <cdr:x>0.55555</cdr:x>
      <cdr:y>0.64751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4" y="2016224"/>
          <a:ext cx="914391" cy="9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2 771,1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(100%)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0.69655</cdr:x>
      <cdr:y>0.3367</cdr:y>
    </cdr:from>
    <cdr:to>
      <cdr:x>0.79974</cdr:x>
      <cdr:y>0.44012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5832648" y="1523909"/>
          <a:ext cx="864096" cy="468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0.79974</cdr:x>
      <cdr:y>0.33555</cdr:y>
    </cdr:from>
    <cdr:to>
      <cdr:x>0.96598</cdr:x>
      <cdr:y>0.33555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6696744" y="1518683"/>
          <a:ext cx="139203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0.5</cdr:y>
    </cdr:from>
    <cdr:to>
      <cdr:x>0.21874</cdr:x>
      <cdr:y>0.5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0" y="2262981"/>
          <a:ext cx="1800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0.21875</cdr:x>
      <cdr:y>0.38328</cdr:y>
    </cdr:from>
    <cdr:to>
      <cdr:x>0.315</cdr:x>
      <cdr:y>0.5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00200" y="1734707"/>
          <a:ext cx="792088" cy="52827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0.69124</cdr:x>
      <cdr:y>0.69106</cdr:y>
    </cdr:from>
    <cdr:to>
      <cdr:x>0.80499</cdr:x>
      <cdr:y>0.81562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5688632" y="3127704"/>
          <a:ext cx="936104" cy="5637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0.80499</cdr:x>
      <cdr:y>0.81562</cdr:y>
    </cdr:from>
    <cdr:to>
      <cdr:x>0.95373</cdr:x>
      <cdr:y>0.81562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>
          <a:off x="6624736" y="3691468"/>
          <a:ext cx="12240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0.20612</cdr:x>
      <cdr:y>0.71923</cdr:y>
    </cdr:from>
    <cdr:to>
      <cdr:x>0.31955</cdr:x>
      <cdr:y>0.87234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368151" y="2434145"/>
          <a:ext cx="752938" cy="51818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0.03254</cdr:x>
      <cdr:y>0.87234</cdr:y>
    </cdr:from>
    <cdr:to>
      <cdr:x>0.20821</cdr:x>
      <cdr:y>0.87234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16023" y="2952328"/>
          <a:ext cx="11660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0.41538</cdr:x>
      <cdr:y>0.50087</cdr:y>
    </cdr:from>
    <cdr:to>
      <cdr:x>0.59678</cdr:x>
      <cdr:y>0.75434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1695124"/>
          <a:ext cx="849046" cy="85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913,2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0.57952</cdr:x>
      <cdr:y>0.15619</cdr:y>
    </cdr:from>
    <cdr:to>
      <cdr:x>0.84782</cdr:x>
      <cdr:y>0.15619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88432" y="55082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0.02146</cdr:x>
      <cdr:y>0.21569</cdr:y>
    </cdr:from>
    <cdr:to>
      <cdr:x>0.2683</cdr:x>
      <cdr:y>0.21569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144016" y="792088"/>
          <a:ext cx="165618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0.15619</cdr:y>
    </cdr:from>
    <cdr:to>
      <cdr:x>0.58425</cdr:x>
      <cdr:y>0.23786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54871" y="550826"/>
          <a:ext cx="565280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0.2683</cdr:x>
      <cdr:y>0.21569</cdr:y>
    </cdr:from>
    <cdr:to>
      <cdr:x>0.46147</cdr:x>
      <cdr:y>0.2549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1800200" y="792088"/>
          <a:ext cx="1296144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0.51513</cdr:x>
      <cdr:y>0.24501</cdr:y>
    </cdr:from>
    <cdr:to>
      <cdr:x>0.7405</cdr:x>
      <cdr:y>0.24501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3456384" y="864096"/>
          <a:ext cx="15121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0.74853</cdr:x>
      <cdr:y>0.38298</cdr:y>
    </cdr:from>
    <cdr:to>
      <cdr:x>0.91776</cdr:x>
      <cdr:y>0.38298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968551" y="1296144"/>
          <a:ext cx="112330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0.29406</cdr:x>
      <cdr:y>0.12251</cdr:y>
    </cdr:from>
    <cdr:to>
      <cdr:x>0.44431</cdr:x>
      <cdr:y>0.12251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>
          <a:off x="1973092" y="43204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0.44431</cdr:x>
      <cdr:y>0.12251</cdr:y>
    </cdr:from>
    <cdr:to>
      <cdr:x>0.49367</cdr:x>
      <cdr:y>0.2549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H="1" flipV="1">
          <a:off x="2981204" y="432049"/>
          <a:ext cx="331196" cy="46691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0.7405</cdr:x>
      <cdr:y>0.24501</cdr:y>
    </cdr:from>
    <cdr:to>
      <cdr:x>0.75109</cdr:x>
      <cdr:y>0.38794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968552" y="864096"/>
          <a:ext cx="7108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0.50801</cdr:x>
      <cdr:y>0.29335</cdr:y>
    </cdr:from>
    <cdr:to>
      <cdr:x>0.64669</cdr:x>
      <cdr:y>0.36594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3402045" y="866065"/>
          <a:ext cx="928694" cy="2143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0.64669</cdr:x>
      <cdr:y>0.29335</cdr:y>
    </cdr:from>
    <cdr:to>
      <cdr:x>0.8242</cdr:x>
      <cdr:y>0.29335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>
          <a:off x="4330739" y="866065"/>
          <a:ext cx="118873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0.32258</cdr:x>
      <cdr:y>0.51431</cdr:y>
    </cdr:from>
    <cdr:to>
      <cdr:x>0.53772</cdr:x>
      <cdr:y>0.69154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39" y="1518398"/>
          <a:ext cx="1440738" cy="5232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1 273,9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0.04301</cdr:x>
      <cdr:y>0.36092</cdr:y>
    </cdr:from>
    <cdr:to>
      <cdr:x>0.21407</cdr:x>
      <cdr:y>0.36092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88031" y="1065559"/>
          <a:ext cx="114554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0.21505</cdr:x>
      <cdr:y>0.36092</cdr:y>
    </cdr:from>
    <cdr:to>
      <cdr:x>0.32258</cdr:x>
      <cdr:y>0.55604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59" y="1065559"/>
          <a:ext cx="720080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0.53763</cdr:x>
      <cdr:y>0.45848</cdr:y>
    </cdr:from>
    <cdr:to>
      <cdr:x>0.72043</cdr:x>
      <cdr:y>0.79995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600399" y="1353591"/>
          <a:ext cx="1224136" cy="100811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0.72043</cdr:x>
      <cdr:y>0.79995</cdr:y>
    </cdr:from>
    <cdr:to>
      <cdr:x>0.89148</cdr:x>
      <cdr:y>0.79995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4824535" y="2361703"/>
          <a:ext cx="114547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0.43333</cdr:x>
      <cdr:y>0.50251</cdr:y>
    </cdr:from>
    <cdr:to>
      <cdr:x>0.61473</cdr:x>
      <cdr:y>0.75598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8312" y="1809242"/>
          <a:ext cx="1175603" cy="912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14,2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0.13181</cdr:x>
      <cdr:y>0.87996</cdr:y>
    </cdr:from>
    <cdr:to>
      <cdr:x>0.37283</cdr:x>
      <cdr:y>0.87996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901664" y="2873509"/>
          <a:ext cx="164881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0.4093</cdr:x>
      <cdr:y>0.5</cdr:y>
    </cdr:from>
    <cdr:to>
      <cdr:x>0.5907</cdr:x>
      <cdr:y>0.77473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188" y="1440656"/>
          <a:ext cx="1515370" cy="791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640,9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0.55789</cdr:x>
      <cdr:y>0.2093</cdr:y>
    </cdr:from>
    <cdr:to>
      <cdr:x>0.84618</cdr:x>
      <cdr:y>0.2093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3816423" y="648072"/>
          <a:ext cx="197212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0.10023</cdr:x>
      <cdr:y>0.15227</cdr:y>
    </cdr:from>
    <cdr:to>
      <cdr:x>0.35286</cdr:x>
      <cdr:y>0.15227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85640" y="497245"/>
          <a:ext cx="172819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0.02105</cdr:x>
      <cdr:y>0.4186</cdr:y>
    </cdr:from>
    <cdr:to>
      <cdr:x>0.22374</cdr:x>
      <cdr:y>0.42368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44015" y="1296144"/>
          <a:ext cx="1386553" cy="157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0.22105</cdr:x>
      <cdr:y>0.24771</cdr:y>
    </cdr:from>
    <cdr:to>
      <cdr:x>0.37895</cdr:x>
      <cdr:y>0.41861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12150" y="808886"/>
          <a:ext cx="1080137" cy="558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0.49474</cdr:x>
      <cdr:y>0.2093</cdr:y>
    </cdr:from>
    <cdr:to>
      <cdr:x>0.55789</cdr:x>
      <cdr:y>0.23256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3384376" y="648072"/>
          <a:ext cx="432047" cy="720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0.35286</cdr:x>
      <cdr:y>0.15227</cdr:y>
    </cdr:from>
    <cdr:to>
      <cdr:x>0.47409</cdr:x>
      <cdr:y>0.22492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2413832" y="497245"/>
          <a:ext cx="829303" cy="23723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0.64211</cdr:x>
      <cdr:y>0.40651</cdr:y>
    </cdr:from>
    <cdr:to>
      <cdr:x>0.75789</cdr:x>
      <cdr:y>0.47267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4392487" y="1327475"/>
          <a:ext cx="792088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0.75789</cdr:x>
      <cdr:y>0.47267</cdr:y>
    </cdr:from>
    <cdr:to>
      <cdr:x>0.91579</cdr:x>
      <cdr:y>0.47267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5184575" y="1543499"/>
          <a:ext cx="108012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0.37895</cdr:x>
      <cdr:y>0.24771</cdr:y>
    </cdr:from>
    <cdr:to>
      <cdr:x>0.44211</cdr:x>
      <cdr:y>0.24771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2592287" y="808886"/>
          <a:ext cx="4320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0.10976</cdr:x>
      <cdr:y>0.2281</cdr:y>
    </cdr:from>
    <cdr:to>
      <cdr:x>0.4878</cdr:x>
      <cdr:y>0.2281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648072" y="702207"/>
          <a:ext cx="22322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0.42795</cdr:x>
      <cdr:y>0.5</cdr:y>
    </cdr:from>
    <cdr:to>
      <cdr:x>0.60935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6469" y="1539235"/>
          <a:ext cx="1384599" cy="780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835,7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0.79268</cdr:x>
      <cdr:y>0.7427</cdr:y>
    </cdr:from>
    <cdr:to>
      <cdr:x>0.90244</cdr:x>
      <cdr:y>0.7427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680520" y="2286383"/>
          <a:ext cx="64807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0.69512</cdr:x>
      <cdr:y>0.58963</cdr:y>
    </cdr:from>
    <cdr:to>
      <cdr:x>0.79268</cdr:x>
      <cdr:y>0.7427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 flipV="1">
          <a:off x="4104457" y="1815144"/>
          <a:ext cx="576063" cy="4712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0.53826</cdr:x>
      <cdr:y>0.33518</cdr:y>
    </cdr:from>
    <cdr:to>
      <cdr:x>0.95266</cdr:x>
      <cdr:y>0.33518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>
          <a:off x="3643338" y="1000132"/>
          <a:ext cx="280497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0.28947</cdr:x>
      <cdr:y>0.49833</cdr:y>
    </cdr:from>
    <cdr:to>
      <cdr:x>0.57475</cdr:x>
      <cdr:y>0.69745</cdr:y>
    </cdr:to>
    <cdr:sp macro="" textlink="">
      <cdr:nvSpPr>
        <cdr:cNvPr id="4" name="Text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13752" y="1579033"/>
          <a:ext cx="2280260" cy="6309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252,0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dirty="0">
              <a:latin typeface="Times New Roman" pitchFamily="18" charset="0"/>
              <a:cs typeface="Times New Roman" pitchFamily="18" charset="0"/>
            </a:rPr>
            <a:t>(100%)</a:t>
          </a:r>
        </a:p>
      </cdr:txBody>
    </cdr:sp>
  </cdr:relSizeAnchor>
  <cdr:relSizeAnchor xmlns:cdr="http://schemas.openxmlformats.org/drawingml/2006/chartDrawing">
    <cdr:from>
      <cdr:x>0.03665</cdr:x>
      <cdr:y>0.4545</cdr:y>
    </cdr:from>
    <cdr:to>
      <cdr:x>0.20771</cdr:x>
      <cdr:y>0.4545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255959" y="1440160"/>
          <a:ext cx="119481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0.20619</cdr:x>
      <cdr:y>0.45462</cdr:y>
    </cdr:from>
    <cdr:to>
      <cdr:x>0.26804</cdr:x>
      <cdr:y>0.5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440160" y="1440547"/>
          <a:ext cx="432048" cy="14377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0.58715</cdr:x>
      <cdr:y>0.58677</cdr:y>
    </cdr:from>
    <cdr:to>
      <cdr:x>0.74227</cdr:x>
      <cdr:y>0.74993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4101111" y="1859269"/>
          <a:ext cx="1083465" cy="51699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0.74227</cdr:x>
      <cdr:y>0.74993</cdr:y>
    </cdr:from>
    <cdr:to>
      <cdr:x>0.90302</cdr:x>
      <cdr:y>0.74993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>
          <a:off x="5184576" y="2376264"/>
          <a:ext cx="112280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0.43182</cdr:x>
      <cdr:y>0.46194</cdr:y>
    </cdr:from>
    <cdr:to>
      <cdr:x>0.63263</cdr:x>
      <cdr:y>0.79329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496847"/>
          <a:ext cx="1272474" cy="1073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66,4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0.6422</cdr:x>
      <cdr:y>0.37778</cdr:y>
    </cdr:from>
    <cdr:to>
      <cdr:x>0.98864</cdr:x>
      <cdr:y>0.37778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069432" y="1224136"/>
          <a:ext cx="2195264" cy="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0.04545</cdr:x>
      <cdr:y>0.73333</cdr:y>
    </cdr:from>
    <cdr:to>
      <cdr:x>0.28715</cdr:x>
      <cdr:y>0.73333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288032" y="2376254"/>
          <a:ext cx="1531553" cy="1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0.2844</cdr:x>
      <cdr:y>0.51111</cdr:y>
    </cdr:from>
    <cdr:to>
      <cdr:x>0.37615</cdr:x>
      <cdr:y>0.73333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V="1">
          <a:off x="2232248" y="1656184"/>
          <a:ext cx="720080" cy="72008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0.88889</cdr:x>
      <cdr:y>0.35083</cdr:y>
    </cdr:from>
    <cdr:to>
      <cdr:x>1</cdr:x>
      <cdr:y>0.55286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27168" y="158782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0.79934</cdr:x>
      <cdr:y>0.80817</cdr:y>
    </cdr:from>
    <cdr:to>
      <cdr:x>0.88629</cdr:x>
      <cdr:y>0.87211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605217" y="4550494"/>
          <a:ext cx="936104" cy="36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13 007,5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0.85954</cdr:x>
      <cdr:y>0.2667</cdr:y>
    </cdr:from>
    <cdr:to>
      <cdr:x>0.97818</cdr:x>
      <cdr:y>0.33055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253288" y="1501685"/>
          <a:ext cx="1277266" cy="359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</a:t>
          </a:r>
          <a:r>
            <a:rPr lang="en-US" sz="1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377,3</a:t>
          </a:r>
          <a:endParaRPr lang="ru-RU" sz="1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0.22424</cdr:x>
      <cdr:y>0.73334</cdr:y>
    </cdr:from>
    <cdr:to>
      <cdr:x>0.27487</cdr:x>
      <cdr:y>0.78766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14095" y="4129172"/>
          <a:ext cx="545055" cy="3058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+ 22,1%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0.2241</cdr:x>
      <cdr:y>0.47525</cdr:y>
    </cdr:from>
    <cdr:to>
      <cdr:x>0.30244</cdr:x>
      <cdr:y>0.51403</cdr:y>
    </cdr:to>
    <cdr:sp macro="" textlink="">
      <cdr:nvSpPr>
        <cdr:cNvPr id="3" name="TextBox 2"/>
        <cdr:cNvSpPr txBox="1"/>
      </cdr:nvSpPr>
      <cdr:spPr>
        <a:xfrm xmlns:a="http://schemas.openxmlformats.org/drawingml/2006/main" rot="10800000" flipV="1">
          <a:off x="2412527" y="2675949"/>
          <a:ext cx="843341" cy="2183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+ 9,4%</a:t>
          </a:r>
          <a:endParaRPr lang="ru-RU" sz="1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0.43477</cdr:x>
      <cdr:y>0.38166</cdr:y>
    </cdr:from>
    <cdr:to>
      <cdr:x>0.54519</cdr:x>
      <cdr:y>0.75448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600400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0.43477</cdr:x>
      <cdr:y>0.41102</cdr:y>
    </cdr:from>
    <cdr:to>
      <cdr:x>0.54519</cdr:x>
      <cdr:y>0.78384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600400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599,2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0.11304</cdr:x>
      <cdr:y>0.64589</cdr:y>
    </cdr:from>
    <cdr:to>
      <cdr:x>0.26956</cdr:x>
      <cdr:y>0.88076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584176"/>
          <a:ext cx="1296144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0.46955</cdr:x>
      <cdr:y>0.47292</cdr:y>
    </cdr:from>
    <cdr:to>
      <cdr:x>0.57997</cdr:x>
      <cdr:y>0.80656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0.4658</cdr:x>
      <cdr:y>0.50843</cdr:y>
    </cdr:from>
    <cdr:to>
      <cdr:x>0.57622</cdr:x>
      <cdr:y>0.84206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93270" y="1318000"/>
          <a:ext cx="1017744" cy="864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8 273,7</a:t>
          </a:r>
        </a:p>
        <a:p xmlns:a="http://schemas.openxmlformats.org/drawingml/2006/main">
          <a:pPr algn="ctr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2207133"/>
          <a:ext cx="993890" cy="91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7 599,3</a:t>
          </a: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0.83761</cdr:x>
      <cdr:y>0.15068</cdr:y>
    </cdr:from>
    <cdr:to>
      <cdr:x>0.98039</cdr:x>
      <cdr:y>0.15354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7056784" y="792088"/>
          <a:ext cx="1202912" cy="1498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0.7265</cdr:x>
      <cdr:y>0.15068</cdr:y>
    </cdr:from>
    <cdr:to>
      <cdr:x>0.83761</cdr:x>
      <cdr:y>0.41096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120680" y="792088"/>
          <a:ext cx="936104" cy="13681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0.34188</cdr:x>
      <cdr:y>0.15068</cdr:y>
    </cdr:from>
    <cdr:to>
      <cdr:x>0.44333</cdr:x>
      <cdr:y>0.15068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2880320" y="792088"/>
          <a:ext cx="8547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0.44444</cdr:x>
      <cdr:y>0.15068</cdr:y>
    </cdr:from>
    <cdr:to>
      <cdr:x>0.46618</cdr:x>
      <cdr:y>0.20331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3744416" y="792088"/>
          <a:ext cx="183159" cy="276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0.01709</cdr:x>
      <cdr:y>0.47945</cdr:y>
    </cdr:from>
    <cdr:to>
      <cdr:x>0.1118</cdr:x>
      <cdr:y>0.47945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44016" y="2520280"/>
          <a:ext cx="79792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0.47945</cdr:y>
    </cdr:from>
    <cdr:to>
      <cdr:x>0.31624</cdr:x>
      <cdr:y>0.5137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936104" y="2520280"/>
          <a:ext cx="1728198" cy="18001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0.77778</cdr:x>
      <cdr:y>0.75342</cdr:y>
    </cdr:from>
    <cdr:to>
      <cdr:x>0.94872</cdr:x>
      <cdr:y>0.75342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6552728" y="3960440"/>
          <a:ext cx="14401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0.58974</cdr:x>
      <cdr:y>0.75342</cdr:y>
    </cdr:from>
    <cdr:to>
      <cdr:x>0.78632</cdr:x>
      <cdr:y>0.79452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V="1">
          <a:off x="4968552" y="3960440"/>
          <a:ext cx="1656184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0.00416</cdr:x>
      <cdr:y>0.80263</cdr:y>
    </cdr:from>
    <cdr:to>
      <cdr:x>0.18913</cdr:x>
      <cdr:y>0.80284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35361" y="4392488"/>
          <a:ext cx="1571679" cy="11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0.18644</cdr:x>
      <cdr:y>0.61842</cdr:y>
    </cdr:from>
    <cdr:to>
      <cdr:x>0.34732</cdr:x>
      <cdr:y>0.80263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1584176" y="3384377"/>
          <a:ext cx="1366959" cy="100811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0.8547</cdr:x>
      <cdr:y>0.46575</cdr:y>
    </cdr:from>
    <cdr:to>
      <cdr:x>1</cdr:x>
      <cdr:y>0.46575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200793" y="2448272"/>
          <a:ext cx="122414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0.69231</cdr:x>
      <cdr:y>0.46575</cdr:y>
    </cdr:from>
    <cdr:to>
      <cdr:x>0.8547</cdr:x>
      <cdr:y>0.63014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>
          <a:off x="5832648" y="2448272"/>
          <a:ext cx="1368151" cy="86409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0.23288</cdr:y>
    </cdr:from>
    <cdr:to>
      <cdr:x>0.20531</cdr:x>
      <cdr:y>0.23288</cdr:y>
    </cdr:to>
    <cdr:cxnSp macro="">
      <cdr:nvCxnSpPr>
        <cdr:cNvPr id="39" name="Прямая соединительная линия 38"/>
        <cdr:cNvCxnSpPr/>
      </cdr:nvCxnSpPr>
      <cdr:spPr>
        <a:xfrm xmlns:a="http://schemas.openxmlformats.org/drawingml/2006/main">
          <a:off x="936104" y="1224136"/>
          <a:ext cx="7936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0.20513</cdr:x>
      <cdr:y>0.23288</cdr:y>
    </cdr:from>
    <cdr:to>
      <cdr:x>0.32572</cdr:x>
      <cdr:y>0.38915</cdr:y>
    </cdr:to>
    <cdr:cxnSp macro="">
      <cdr:nvCxnSpPr>
        <cdr:cNvPr id="41" name="Прямая соединительная линия 40"/>
        <cdr:cNvCxnSpPr/>
      </cdr:nvCxnSpPr>
      <cdr:spPr>
        <a:xfrm xmlns:a="http://schemas.openxmlformats.org/drawingml/2006/main" flipH="1" flipV="1">
          <a:off x="1728192" y="1224136"/>
          <a:ext cx="1015978" cy="8214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0.61864</cdr:x>
      <cdr:y>0.97368</cdr:y>
    </cdr:from>
    <cdr:to>
      <cdr:x>0.78632</cdr:x>
      <cdr:y>0.97368</cdr:y>
    </cdr:to>
    <cdr:cxnSp macro="">
      <cdr:nvCxnSpPr>
        <cdr:cNvPr id="43" name="Прямая соединительная линия 42"/>
        <cdr:cNvCxnSpPr/>
      </cdr:nvCxnSpPr>
      <cdr:spPr>
        <a:xfrm xmlns:a="http://schemas.openxmlformats.org/drawingml/2006/main">
          <a:off x="5256584" y="5328592"/>
          <a:ext cx="14247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0.4527</cdr:x>
      <cdr:y>0.80263</cdr:y>
    </cdr:from>
    <cdr:to>
      <cdr:x>0.61509</cdr:x>
      <cdr:y>0.96702</cdr:y>
    </cdr:to>
    <cdr:cxnSp macro="">
      <cdr:nvCxnSpPr>
        <cdr:cNvPr id="45" name="Прямая соединительная линия 44"/>
        <cdr:cNvCxnSpPr/>
      </cdr:nvCxnSpPr>
      <cdr:spPr>
        <a:xfrm xmlns:a="http://schemas.openxmlformats.org/drawingml/2006/main" flipH="1" flipV="1">
          <a:off x="3846581" y="4392488"/>
          <a:ext cx="1379846" cy="89960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0.46618</cdr:x>
      <cdr:y>0.41421</cdr:y>
    </cdr:from>
    <cdr:to>
      <cdr:x>0.58502</cdr:x>
      <cdr:y>0.58579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3968" y="2117677"/>
          <a:ext cx="992662" cy="877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674,4</a:t>
          </a:r>
          <a:endParaRPr lang="ru-RU" sz="24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0.63054</cdr:x>
      <cdr:y>0.21918</cdr:y>
    </cdr:from>
    <cdr:to>
      <cdr:x>0.78571</cdr:x>
      <cdr:y>0.22144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5266828" y="1152128"/>
          <a:ext cx="1296144" cy="1186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0.59517</cdr:x>
      <cdr:y>0.08219</cdr:y>
    </cdr:from>
    <cdr:to>
      <cdr:x>0.77709</cdr:x>
      <cdr:y>0.17466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4971428" y="432048"/>
          <a:ext cx="1519536" cy="48605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0.05479</cdr:y>
    </cdr:from>
    <cdr:to>
      <cdr:x>0.54433</cdr:x>
      <cdr:y>0.17808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330724" y="288032"/>
          <a:ext cx="2160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0.01847</cdr:x>
      <cdr:y>0.56164</cdr:y>
    </cdr:from>
    <cdr:to>
      <cdr:x>0.14767</cdr:x>
      <cdr:y>0.56164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>
          <a:off x="154260" y="2952328"/>
          <a:ext cx="107919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0.14603</cdr:x>
      <cdr:y>0.28767</cdr:y>
    </cdr:from>
    <cdr:to>
      <cdr:x>0.36818</cdr:x>
      <cdr:y>0.55687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1219788" y="1512168"/>
          <a:ext cx="1855582" cy="14150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0.91549</cdr:y>
    </cdr:from>
    <cdr:to>
      <cdr:x>0.7396</cdr:x>
      <cdr:y>0.91549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4330724" y="4680520"/>
          <a:ext cx="1847083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0.51847</cdr:x>
      <cdr:y>0.77465</cdr:y>
    </cdr:from>
    <cdr:to>
      <cdr:x>0.56858</cdr:x>
      <cdr:y>0.91032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 flipV="1">
          <a:off x="4330724" y="3960440"/>
          <a:ext cx="418566" cy="69362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0.84782</cdr:x>
      <cdr:y>0.5493</cdr:y>
    </cdr:from>
    <cdr:to>
      <cdr:x>1</cdr:x>
      <cdr:y>0.5493</cdr:y>
    </cdr:to>
    <cdr:cxnSp macro="">
      <cdr:nvCxnSpPr>
        <cdr:cNvPr id="31" name="Прямая соединительная линия 30"/>
        <cdr:cNvCxnSpPr/>
      </cdr:nvCxnSpPr>
      <cdr:spPr>
        <a:xfrm xmlns:a="http://schemas.openxmlformats.org/drawingml/2006/main">
          <a:off x="7081780" y="2808312"/>
          <a:ext cx="127114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0.69088</cdr:x>
      <cdr:y>0.41121</cdr:y>
    </cdr:from>
    <cdr:to>
      <cdr:x>0.84605</cdr:x>
      <cdr:y>0.5493</cdr:y>
    </cdr:to>
    <cdr:cxnSp macro="">
      <cdr:nvCxnSpPr>
        <cdr:cNvPr id="33" name="Прямая соединительная линия 32"/>
        <cdr:cNvCxnSpPr/>
      </cdr:nvCxnSpPr>
      <cdr:spPr>
        <a:xfrm xmlns:a="http://schemas.openxmlformats.org/drawingml/2006/main" flipH="1" flipV="1">
          <a:off x="5770872" y="2102339"/>
          <a:ext cx="1296156" cy="7059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0.61983</cdr:x>
      <cdr:y>0.25</cdr:y>
    </cdr:from>
    <cdr:to>
      <cdr:x>0.73707</cdr:x>
      <cdr:y>0.35976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V="1">
          <a:off x="5400600" y="1296144"/>
          <a:ext cx="1021508" cy="5690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0.73554</cdr:x>
      <cdr:y>0.25</cdr:y>
    </cdr:from>
    <cdr:to>
      <cdr:x>0.94423</cdr:x>
      <cdr:y>0.25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>
          <a:off x="6408712" y="1296144"/>
          <a:ext cx="181830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0.19835</cdr:x>
      <cdr:y>0.40278</cdr:y>
    </cdr:from>
    <cdr:to>
      <cdr:x>0.31163</cdr:x>
      <cdr:y>0.55556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1728192" y="2088232"/>
          <a:ext cx="987030" cy="79209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0.04132</cdr:x>
      <cdr:y>0.40278</cdr:y>
    </cdr:from>
    <cdr:to>
      <cdr:x>0.19835</cdr:x>
      <cdr:y>0.40278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H="1">
          <a:off x="360040" y="2088232"/>
          <a:ext cx="1368151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0.24033</cdr:x>
      <cdr:y>0.23611</cdr:y>
    </cdr:from>
    <cdr:to>
      <cdr:x>0.28857</cdr:x>
      <cdr:y>0.47296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 flipH="1" flipV="1">
          <a:off x="2094025" y="1224136"/>
          <a:ext cx="420313" cy="122796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0.03306</cdr:x>
      <cdr:y>0.23611</cdr:y>
    </cdr:from>
    <cdr:to>
      <cdr:x>0.23967</cdr:x>
      <cdr:y>0.23611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H="1">
          <a:off x="288032" y="1224136"/>
          <a:ext cx="18002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0.41992</cdr:x>
      <cdr:y>0.40789</cdr:y>
    </cdr:from>
    <cdr:to>
      <cdr:x>0.53034</cdr:x>
      <cdr:y>0.56275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447100" y="2232248"/>
          <a:ext cx="906428" cy="8474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14 386,8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0.81737</cdr:x>
      <cdr:y>0.02439</cdr:y>
    </cdr:from>
    <cdr:to>
      <cdr:x>0.92779</cdr:x>
      <cdr:y>0.17925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768752" y="1440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 rtl="0">
            <a:defRPr sz="1400" b="1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2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млн</a:t>
          </a:r>
          <a:r>
            <a:rPr lang="ru-RU" sz="1200" b="1" kern="12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 руб</a:t>
          </a:r>
          <a:r>
            <a:rPr lang="ru-RU" sz="14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rPr>
            <a:t>., %</a:t>
          </a:r>
        </a:p>
      </cdr:txBody>
    </cdr:sp>
  </cdr:relSizeAnchor>
  <cdr:relSizeAnchor xmlns:cdr="http://schemas.openxmlformats.org/drawingml/2006/chartDrawing">
    <cdr:from>
      <cdr:x>0.52066</cdr:x>
      <cdr:y>0.77778</cdr:y>
    </cdr:from>
    <cdr:to>
      <cdr:x>0.54386</cdr:x>
      <cdr:y>0.92105</cdr:y>
    </cdr:to>
    <cdr:cxnSp macro="">
      <cdr:nvCxnSpPr>
        <cdr:cNvPr id="34" name="Прямая соединительная линия 33"/>
        <cdr:cNvCxnSpPr/>
      </cdr:nvCxnSpPr>
      <cdr:spPr>
        <a:xfrm xmlns:a="http://schemas.openxmlformats.org/drawingml/2006/main">
          <a:off x="4536504" y="4032448"/>
          <a:ext cx="202131" cy="74280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0.53719</cdr:x>
      <cdr:y>0.75</cdr:y>
    </cdr:from>
    <cdr:to>
      <cdr:x>0.7686</cdr:x>
      <cdr:y>0.875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>
          <a:off x="4680520" y="3888432"/>
          <a:ext cx="2016224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0.54386</cdr:x>
      <cdr:y>0.92105</cdr:y>
    </cdr:from>
    <cdr:to>
      <cdr:x>0.72647</cdr:x>
      <cdr:y>0.92105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>
          <a:off x="4464496" y="5040560"/>
          <a:ext cx="149902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0.71074</cdr:x>
      <cdr:y>0.59722</cdr:y>
    </cdr:from>
    <cdr:to>
      <cdr:x>0.90056</cdr:x>
      <cdr:y>0.59722</cdr:y>
    </cdr:to>
    <cdr:cxnSp macro="">
      <cdr:nvCxnSpPr>
        <cdr:cNvPr id="28" name="Прямая соединительная линия 27"/>
        <cdr:cNvCxnSpPr/>
      </cdr:nvCxnSpPr>
      <cdr:spPr>
        <a:xfrm xmlns:a="http://schemas.openxmlformats.org/drawingml/2006/main">
          <a:off x="6192688" y="3096344"/>
          <a:ext cx="165388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0.60331</cdr:x>
      <cdr:y>0.59722</cdr:y>
    </cdr:from>
    <cdr:to>
      <cdr:x>0.71074</cdr:x>
      <cdr:y>0.66667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256584" y="3096344"/>
          <a:ext cx="936105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0.08847</cdr:x>
      <cdr:y>0.88158</cdr:y>
    </cdr:from>
    <cdr:to>
      <cdr:x>0.28847</cdr:x>
      <cdr:y>0.88158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726267" y="4824536"/>
          <a:ext cx="164178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0.28847</cdr:x>
      <cdr:y>0.7439</cdr:y>
    </cdr:from>
    <cdr:to>
      <cdr:x>0.4069</cdr:x>
      <cdr:y>0.88158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368049" y="4071073"/>
          <a:ext cx="972158" cy="7534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0.7686</cdr:x>
      <cdr:y>0.875</cdr:y>
    </cdr:from>
    <cdr:to>
      <cdr:x>0.91736</cdr:x>
      <cdr:y>0.875</cdr:y>
    </cdr:to>
    <cdr:cxnSp macro="">
      <cdr:nvCxnSpPr>
        <cdr:cNvPr id="25" name="Прямая соединительная линия 24"/>
        <cdr:cNvCxnSpPr/>
      </cdr:nvCxnSpPr>
      <cdr:spPr>
        <a:xfrm xmlns:a="http://schemas.openxmlformats.org/drawingml/2006/main">
          <a:off x="6696744" y="4536504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0.45455</cdr:x>
      <cdr:y>0.77632</cdr:y>
    </cdr:from>
    <cdr:to>
      <cdr:x>0.50877</cdr:x>
      <cdr:y>0.94444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960440" y="4024890"/>
          <a:ext cx="472458" cy="8716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0.28926</cdr:x>
      <cdr:y>0.94444</cdr:y>
    </cdr:from>
    <cdr:to>
      <cdr:x>0.45455</cdr:x>
      <cdr:y>0.94444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2520280" y="4896544"/>
          <a:ext cx="144016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0.55751</cdr:x>
      <cdr:y>0.72222</cdr:y>
    </cdr:from>
    <cdr:to>
      <cdr:x>0.7606</cdr:x>
      <cdr:y>0.72222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857584" y="3744416"/>
          <a:ext cx="1769456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0.23966</cdr:x>
      <cdr:y>0.73175</cdr:y>
    </cdr:from>
    <cdr:to>
      <cdr:x>0.37899</cdr:x>
      <cdr:y>0.77778</cdr:y>
    </cdr:to>
    <cdr:cxnSp macro="">
      <cdr:nvCxnSpPr>
        <cdr:cNvPr id="27" name="Прямая соединительная линия 26"/>
        <cdr:cNvCxnSpPr/>
      </cdr:nvCxnSpPr>
      <cdr:spPr>
        <a:xfrm xmlns:a="http://schemas.openxmlformats.org/drawingml/2006/main" flipH="1">
          <a:off x="2088158" y="3793835"/>
          <a:ext cx="1213956" cy="23861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0.26445</cdr:x>
      <cdr:y>0.61111</cdr:y>
    </cdr:from>
    <cdr:to>
      <cdr:x>0.36364</cdr:x>
      <cdr:y>0.69444</cdr:y>
    </cdr:to>
    <cdr:cxnSp macro="">
      <cdr:nvCxnSpPr>
        <cdr:cNvPr id="29" name="Прямая соединительная линия 28"/>
        <cdr:cNvCxnSpPr/>
      </cdr:nvCxnSpPr>
      <cdr:spPr>
        <a:xfrm xmlns:a="http://schemas.openxmlformats.org/drawingml/2006/main" flipH="1" flipV="1">
          <a:off x="2304182" y="3168352"/>
          <a:ext cx="86417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0.7606</cdr:x>
      <cdr:y>0.72222</cdr:y>
    </cdr:from>
    <cdr:to>
      <cdr:x>0.93388</cdr:x>
      <cdr:y>0.72222</cdr:y>
    </cdr:to>
    <cdr:cxnSp macro="">
      <cdr:nvCxnSpPr>
        <cdr:cNvPr id="62" name="Прямая соединительная линия 61"/>
        <cdr:cNvCxnSpPr/>
      </cdr:nvCxnSpPr>
      <cdr:spPr>
        <a:xfrm xmlns:a="http://schemas.openxmlformats.org/drawingml/2006/main">
          <a:off x="6627040" y="3744416"/>
          <a:ext cx="150986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0.45529</cdr:x>
      <cdr:y>0.5</cdr:y>
    </cdr:from>
    <cdr:to>
      <cdr:x>0.57759</cdr:x>
      <cdr:y>0.71359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21075" y="1692188"/>
          <a:ext cx="838387" cy="722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1 658,7</a:t>
          </a:r>
        </a:p>
        <a:p xmlns:a="http://schemas.openxmlformats.org/drawingml/2006/main"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</a:t>
          </a:r>
          <a:r>
            <a:rPr lang="ru-RU" sz="1400" dirty="0" smtClean="0"/>
            <a:t>)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0.5319</cdr:x>
      <cdr:y>0.14151</cdr:y>
    </cdr:from>
    <cdr:to>
      <cdr:x>0.71747</cdr:x>
      <cdr:y>0.14286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V="1">
          <a:off x="3384373" y="499293"/>
          <a:ext cx="1180771" cy="47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0.52058</cdr:x>
      <cdr:y>0.14286</cdr:y>
    </cdr:from>
    <cdr:to>
      <cdr:x>0.5319</cdr:x>
      <cdr:y>0.2195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312369" y="504056"/>
          <a:ext cx="72007" cy="27044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0.09815</cdr:x>
      <cdr:y>0.30917</cdr:y>
    </cdr:from>
    <cdr:to>
      <cdr:x>0.27672</cdr:x>
      <cdr:y>0.30917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>
          <a:off x="672803" y="1046347"/>
          <a:ext cx="1224136" cy="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0.30917</cdr:y>
    </cdr:from>
    <cdr:to>
      <cdr:x>0.34874</cdr:x>
      <cdr:y>0.40426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>
          <a:off x="1896939" y="1046347"/>
          <a:ext cx="493732" cy="32182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0.08764</cdr:x>
      <cdr:y>0.55718</cdr:y>
    </cdr:from>
    <cdr:to>
      <cdr:x>0.27672</cdr:x>
      <cdr:y>0.55718</cdr:y>
    </cdr:to>
    <cdr:cxnSp macro="">
      <cdr:nvCxnSpPr>
        <cdr:cNvPr id="12" name="Прямая соединительная линия 11"/>
        <cdr:cNvCxnSpPr/>
      </cdr:nvCxnSpPr>
      <cdr:spPr>
        <a:xfrm xmlns:a="http://schemas.openxmlformats.org/drawingml/2006/main">
          <a:off x="600795" y="1885723"/>
          <a:ext cx="1296144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0.27672</cdr:x>
      <cdr:y>0.42553</cdr:y>
    </cdr:from>
    <cdr:to>
      <cdr:x>0.35025</cdr:x>
      <cdr:y>0.55718</cdr:y>
    </cdr:to>
    <cdr:cxnSp macro="">
      <cdr:nvCxnSpPr>
        <cdr:cNvPr id="14" name="Прямая соединительная линия 13"/>
        <cdr:cNvCxnSpPr/>
      </cdr:nvCxnSpPr>
      <cdr:spPr>
        <a:xfrm xmlns:a="http://schemas.openxmlformats.org/drawingml/2006/main" flipV="1">
          <a:off x="1896939" y="1440154"/>
          <a:ext cx="504060" cy="44556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0.04562</cdr:x>
      <cdr:y>0.80851</cdr:y>
    </cdr:from>
    <cdr:to>
      <cdr:x>0.22235</cdr:x>
      <cdr:y>0.8125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 flipV="1">
          <a:off x="312763" y="2736303"/>
          <a:ext cx="1211483" cy="135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0.22269</cdr:x>
      <cdr:y>0.68403</cdr:y>
    </cdr:from>
    <cdr:to>
      <cdr:x>0.41739</cdr:x>
      <cdr:y>0.80851</cdr:y>
    </cdr:to>
    <cdr:cxnSp macro="">
      <cdr:nvCxnSpPr>
        <cdr:cNvPr id="18" name="Прямая соединительная линия 17"/>
        <cdr:cNvCxnSpPr/>
      </cdr:nvCxnSpPr>
      <cdr:spPr>
        <a:xfrm xmlns:a="http://schemas.openxmlformats.org/drawingml/2006/main" flipV="1">
          <a:off x="1526576" y="2315015"/>
          <a:ext cx="1334702" cy="42128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0.79529</cdr:x>
      <cdr:y>0.57555</cdr:y>
    </cdr:from>
    <cdr:to>
      <cdr:x>0.94204</cdr:x>
      <cdr:y>0.57555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451871" y="1947886"/>
          <a:ext cx="1005995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0.68842</cdr:x>
      <cdr:y>0.51389</cdr:y>
    </cdr:from>
    <cdr:to>
      <cdr:x>0.79529</cdr:x>
      <cdr:y>0.57555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>
          <a:off x="4719259" y="1739205"/>
          <a:ext cx="732612" cy="20868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0.23596</cdr:x>
      <cdr:y>0.59508</cdr:y>
    </cdr:from>
    <cdr:to>
      <cdr:x>0.33708</cdr:x>
      <cdr:y>0.66651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512168" y="1799728"/>
          <a:ext cx="648072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0.07865</cdr:x>
      <cdr:y>0.66651</cdr:y>
    </cdr:from>
    <cdr:to>
      <cdr:x>0.23596</cdr:x>
      <cdr:y>0.66651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504056" y="2015752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0.42697</cdr:x>
      <cdr:y>0.5</cdr:y>
    </cdr:from>
    <cdr:to>
      <cdr:x>0.60837</cdr:x>
      <cdr:y>0.75347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36304" y="1512168"/>
          <a:ext cx="1162540" cy="7665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105,7</a:t>
          </a:r>
        </a:p>
        <a:p xmlns:a="http://schemas.openxmlformats.org/drawingml/2006/main">
          <a:pPr algn="ctr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(100%)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0.76404</cdr:x>
      <cdr:y>0.52365</cdr:y>
    </cdr:from>
    <cdr:to>
      <cdr:x>0.96834</cdr:x>
      <cdr:y>0.52365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4896544" y="1583704"/>
          <a:ext cx="13093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0.62921</cdr:x>
      <cdr:y>0.52365</cdr:y>
    </cdr:from>
    <cdr:to>
      <cdr:x>0.76815</cdr:x>
      <cdr:y>0.6133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H="1">
          <a:off x="4032448" y="1583704"/>
          <a:ext cx="890426" cy="2711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9" y="4716026"/>
            <a:ext cx="5437821" cy="44687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30468"/>
            <a:ext cx="2946351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10A91-3DE8-476F-BD13-0442765ACD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01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733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9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05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mosreg.ru/byudzhet-dlya-grazhdan/informaciya-ob-ispolnenii-byudzheta/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lok-go.ru/?ysclid=m3wtfngsbz642152239" TargetMode="External"/><Relationship Id="rId5" Type="http://schemas.openxmlformats.org/officeDocument/2006/relationships/hyperlink" Target="http://www.balfin.ru/wp-content/uploads/2024/11/budget_dlya_grazhdan_2024.pdf" TargetMode="External"/><Relationship Id="rId4" Type="http://schemas.openxmlformats.org/officeDocument/2006/relationships/hyperlink" Target="http://budget.admhimki.ru/byudzhet/reshenie-o-byudzhete/resheniya-o-byudzhete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9536" y="2060848"/>
            <a:ext cx="8208912" cy="1296144"/>
          </a:xfrm>
        </p:spPr>
        <p:txBody>
          <a:bodyPr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400" dirty="0">
                <a:latin typeface="Georgia" panose="02040502050405020303" pitchFamily="18" charset="0"/>
              </a:rPr>
              <a:t>Бюджет для граждан на основе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проекта бюджета городского округа Домодедово 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на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5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6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и </a:t>
            </a:r>
            <a:r>
              <a:rPr lang="ru-RU" sz="2400" dirty="0" smtClean="0">
                <a:latin typeface="Georgia" panose="02040502050405020303" pitchFamily="18" charset="0"/>
              </a:rPr>
              <a:t>202</a:t>
            </a:r>
            <a:r>
              <a:rPr lang="en-US" sz="2400" dirty="0" smtClean="0">
                <a:latin typeface="Georgia" panose="02040502050405020303" pitchFamily="18" charset="0"/>
              </a:rPr>
              <a:t>7</a:t>
            </a: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гг</a:t>
            </a:r>
            <a:r>
              <a:rPr lang="ru-RU" sz="2400" dirty="0" smtClean="0">
                <a:latin typeface="Georgia" panose="02040502050405020303" pitchFamily="18" charset="0"/>
              </a:rPr>
              <a:t>.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(по решению Совета депутатов </a:t>
            </a:r>
            <a:r>
              <a:rPr lang="ru-RU" sz="2400" dirty="0" err="1" smtClean="0">
                <a:latin typeface="Georgia" panose="02040502050405020303" pitchFamily="18" charset="0"/>
              </a:rPr>
              <a:t>г.о</a:t>
            </a:r>
            <a:r>
              <a:rPr lang="ru-RU" sz="2400" dirty="0" smtClean="0">
                <a:latin typeface="Georgia" panose="02040502050405020303" pitchFamily="18" charset="0"/>
              </a:rPr>
              <a:t>. Домодедово от 24.11.2024 </a:t>
            </a:r>
            <a:r>
              <a:rPr lang="ru-RU" sz="2400" smtClean="0">
                <a:latin typeface="Georgia" panose="02040502050405020303" pitchFamily="18" charset="0"/>
              </a:rPr>
              <a:t>№1-4/1496) 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8300" y="188914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466" y="288150"/>
            <a:ext cx="11017224" cy="757970"/>
          </a:xfrm>
        </p:spPr>
        <p:txBody>
          <a:bodyPr>
            <a:noAutofit/>
          </a:bodyPr>
          <a:lstStyle/>
          <a:p>
            <a:pPr marL="137160" algn="ctr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135561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3200" b="1" dirty="0">
                  <a:latin typeface="Georgia" panose="02040502050405020303" pitchFamily="18" charset="0"/>
                </a:rPr>
                <a:t>Бюджет</a:t>
              </a: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4275553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5283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Доходы</a:t>
            </a:r>
          </a:p>
        </p:txBody>
      </p:sp>
      <p:sp>
        <p:nvSpPr>
          <p:cNvPr id="10" name="Плюс 9"/>
          <p:cNvSpPr/>
          <p:nvPr/>
        </p:nvSpPr>
        <p:spPr>
          <a:xfrm>
            <a:off x="6168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38935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Georgia" panose="02040502050405020303" pitchFamily="18" charset="0"/>
              </a:rPr>
              <a:t>Источники финансирования дефицита бюджета</a:t>
            </a:r>
          </a:p>
        </p:txBody>
      </p:sp>
      <p:sp>
        <p:nvSpPr>
          <p:cNvPr id="12" name="Равно 11"/>
          <p:cNvSpPr/>
          <p:nvPr/>
        </p:nvSpPr>
        <p:spPr>
          <a:xfrm>
            <a:off x="7589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184233" y="2643257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Georgia" panose="02040502050405020303" pitchFamily="18" charset="0"/>
              </a:rPr>
              <a:t>Расходы</a:t>
            </a: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1919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210072"/>
              </p:ext>
            </p:extLst>
          </p:nvPr>
        </p:nvGraphicFramePr>
        <p:xfrm>
          <a:off x="531664" y="908721"/>
          <a:ext cx="1082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11233248" cy="720080"/>
          </a:xfrm>
        </p:spPr>
        <p:txBody>
          <a:bodyPr>
            <a:normAutofit fontScale="90000"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 smtClean="0">
                <a:latin typeface="Georgia" panose="02040502050405020303" pitchFamily="18" charset="0"/>
              </a:rPr>
              <a:t>4</a:t>
            </a:r>
            <a:r>
              <a:rPr lang="en-US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год </a:t>
            </a:r>
            <a:r>
              <a:rPr lang="ru-RU" sz="1400" dirty="0">
                <a:latin typeface="Georgia" panose="02040502050405020303" pitchFamily="18" charset="0"/>
              </a:rPr>
              <a:t>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6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en-US" sz="1400" dirty="0" smtClean="0">
                <a:latin typeface="Georgia" panose="02040502050405020303" pitchFamily="18" charset="0"/>
              </a:rPr>
              <a:t>                  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1</a:t>
            </a:r>
            <a:r>
              <a:rPr lang="ru-RU" sz="1400" dirty="0" smtClean="0">
                <a:latin typeface="Georgia" panose="02040502050405020303" pitchFamily="18" charset="0"/>
              </a:rPr>
              <a:t>-202</a:t>
            </a:r>
            <a:r>
              <a:rPr lang="en-US" sz="1400" dirty="0" smtClean="0">
                <a:latin typeface="Georgia" panose="02040502050405020303" pitchFamily="18" charset="0"/>
              </a:rPr>
              <a:t>3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en-US" sz="1400" dirty="0" smtClean="0">
                <a:latin typeface="Georgia" panose="02040502050405020303" pitchFamily="18" charset="0"/>
              </a:rPr>
              <a:t>4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40481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513131"/>
              </p:ext>
            </p:extLst>
          </p:nvPr>
        </p:nvGraphicFramePr>
        <p:xfrm>
          <a:off x="551384" y="836712"/>
          <a:ext cx="1123324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202630"/>
            <a:ext cx="11377264" cy="850106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Основные параметры бюджета на 20</a:t>
            </a:r>
            <a:r>
              <a:rPr lang="en-US" sz="1400" dirty="0" smtClean="0">
                <a:latin typeface="Georgia" panose="02040502050405020303" pitchFamily="18" charset="0"/>
              </a:rPr>
              <a:t>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 и плановый период </a:t>
            </a:r>
            <a:r>
              <a:rPr lang="ru-RU" sz="1400" dirty="0" smtClean="0">
                <a:latin typeface="Georgia" panose="02040502050405020303" pitchFamily="18" charset="0"/>
              </a:rPr>
              <a:t>2026 </a:t>
            </a:r>
            <a:r>
              <a:rPr lang="ru-RU" sz="1400" dirty="0">
                <a:latin typeface="Georgia" panose="02040502050405020303" pitchFamily="18" charset="0"/>
              </a:rPr>
              <a:t>и </a:t>
            </a:r>
            <a:r>
              <a:rPr lang="ru-RU" sz="1400" dirty="0" smtClean="0">
                <a:latin typeface="Georgia" panose="02040502050405020303" pitchFamily="18" charset="0"/>
              </a:rPr>
              <a:t>2027 </a:t>
            </a:r>
            <a:r>
              <a:rPr lang="ru-RU" sz="1400" dirty="0">
                <a:latin typeface="Georgia" panose="02040502050405020303" pitchFamily="18" charset="0"/>
              </a:rPr>
              <a:t>гг. в сравнении с фактическим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2022-2023 </a:t>
            </a:r>
            <a:r>
              <a:rPr lang="ru-RU" sz="1400" dirty="0">
                <a:latin typeface="Georgia" panose="02040502050405020303" pitchFamily="18" charset="0"/>
              </a:rPr>
              <a:t>годов и ожидаемым исполнением </a:t>
            </a:r>
            <a:r>
              <a:rPr lang="ru-RU" sz="1400" dirty="0" smtClean="0">
                <a:latin typeface="Georgia" panose="02040502050405020303" pitchFamily="18" charset="0"/>
              </a:rPr>
              <a:t>2024 года, млн</a:t>
            </a:r>
            <a:r>
              <a:rPr lang="ru-RU" sz="1400" dirty="0">
                <a:latin typeface="Georgia" panose="02040502050405020303" pitchFamily="18" charset="0"/>
              </a:rPr>
              <a:t>. руб.</a:t>
            </a:r>
          </a:p>
        </p:txBody>
      </p:sp>
    </p:spTree>
    <p:extLst>
      <p:ext uri="{BB962C8B-B14F-4D97-AF65-F5344CB8AC3E}">
        <p14:creationId xmlns:p14="http://schemas.microsoft.com/office/powerpoint/2010/main" val="10034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0609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        Муниципальный долг,  </a:t>
            </a:r>
            <a:r>
              <a:rPr lang="ru-RU" sz="1400" dirty="0" err="1" smtClean="0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271464" y="836712"/>
          <a:ext cx="10009112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8240" y="4556447"/>
            <a:ext cx="414046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Коммерческий кредит: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154,0 млн. руб. – кредит на дефицит 2021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250,0 млн.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года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550,0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690,0 млн. руб. – 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на дефицит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года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820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,0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кредит на дефицит 2025 года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54,2 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 кредит на погашение бюджетного кредита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0176" y="4941168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01.01.2024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1 427,5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01.01.2025 –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2 094,3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01.01.2026 – 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38749933"/>
              </p:ext>
            </p:extLst>
          </p:nvPr>
        </p:nvGraphicFramePr>
        <p:xfrm>
          <a:off x="479376" y="1268760"/>
          <a:ext cx="10808847" cy="471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5146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ожидаемое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 год план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1 427,5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2 094,3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2 771,1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8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164,0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109,9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2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435,0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900,0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1 644,1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2 518,3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2 974,0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149,1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363,5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340,3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197,1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x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9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31,2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300,0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53014" y="188640"/>
            <a:ext cx="9155554" cy="41805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atin typeface="Georgia" panose="02040502050405020303" pitchFamily="18" charset="0"/>
              </a:rPr>
              <a:t>          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Динамика </a:t>
            </a:r>
            <a:r>
              <a:rPr lang="ru-RU" sz="1400" dirty="0">
                <a:latin typeface="Georgia" panose="02040502050405020303" pitchFamily="18" charset="0"/>
              </a:rPr>
              <a:t>доходов </a:t>
            </a:r>
            <a:r>
              <a:rPr 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sz="1400" dirty="0">
                <a:latin typeface="Georgia" panose="02040502050405020303" pitchFamily="18" charset="0"/>
              </a:rPr>
              <a:t>7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гг. 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200" dirty="0">
                <a:latin typeface="Georgia" panose="02040502050405020303" pitchFamily="18" charset="0"/>
              </a:rPr>
              <a:t>млн. 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99096" y="606698"/>
          <a:ext cx="10765456" cy="5630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64352" y="3047689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738,6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64352" y="3681318"/>
            <a:ext cx="100811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599,2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24392" y="4317812"/>
            <a:ext cx="7920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496,3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 rot="10800000" flipV="1">
            <a:off x="2711624" y="4025424"/>
            <a:ext cx="72008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+ 8,8%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95400" y="854515"/>
          <a:ext cx="10530656" cy="2655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/>
          </p:nvPr>
        </p:nvGraphicFramePr>
        <p:xfrm>
          <a:off x="911424" y="3532622"/>
          <a:ext cx="936104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791745" y="363431"/>
            <a:ext cx="3928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Структура доходов бюджета </a:t>
            </a:r>
            <a:r>
              <a:rPr lang="ru-RU" sz="1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2025 года,</a:t>
            </a:r>
            <a:endParaRPr lang="ru-RU" sz="1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7591071" y="363431"/>
            <a:ext cx="514350" cy="514350"/>
          </a:xfrm>
          <a:prstGeom prst="rect">
            <a:avLst/>
          </a:prstGeom>
        </p:spPr>
        <p:txBody>
          <a:bodyPr wrap="none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%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415480" y="220486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93426" y="2197208"/>
            <a:ext cx="1078438" cy="247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48246" y="2780928"/>
            <a:ext cx="15796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6528048" y="2321029"/>
            <a:ext cx="1320198" cy="459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95600" y="5517232"/>
            <a:ext cx="11209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616532" y="4985830"/>
            <a:ext cx="1413568" cy="531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48246" y="5251531"/>
            <a:ext cx="1019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528048" y="4985830"/>
            <a:ext cx="1320198" cy="265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847528" y="692696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3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640960" cy="432048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818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909292" y="764704"/>
          <a:ext cx="835292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31504" y="260648"/>
            <a:ext cx="8630716" cy="360040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Georgia" panose="02040502050405020303" pitchFamily="18" charset="0"/>
              </a:rPr>
              <a:t>Структура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202</a:t>
            </a:r>
            <a:r>
              <a:rPr lang="ru-RU" sz="1400" dirty="0">
                <a:latin typeface="Georgia" panose="02040502050405020303" pitchFamily="18" charset="0"/>
              </a:rPr>
              <a:t>5</a:t>
            </a:r>
            <a:r>
              <a:rPr lang="ru-RU" sz="1400" dirty="0" smtClean="0">
                <a:latin typeface="Georgia" panose="02040502050405020303" pitchFamily="18" charset="0"/>
              </a:rPr>
              <a:t> </a:t>
            </a:r>
            <a:r>
              <a:rPr lang="ru-RU" sz="1400" dirty="0">
                <a:latin typeface="Georgia" panose="02040502050405020303" pitchFamily="18" charset="0"/>
              </a:rPr>
              <a:t>года, </a:t>
            </a:r>
            <a:r>
              <a:rPr lang="ru-RU" sz="1400" dirty="0" err="1">
                <a:latin typeface="Georgia" panose="02040502050405020303" pitchFamily="18" charset="0"/>
              </a:rPr>
              <a:t>млн.руб</a:t>
            </a:r>
            <a:r>
              <a:rPr lang="ru-RU" sz="1400" dirty="0">
                <a:latin typeface="Georgia" panose="02040502050405020303" pitchFamily="18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354775" y="246290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6023992" y="1916833"/>
            <a:ext cx="61764" cy="720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506903" y="1772816"/>
            <a:ext cx="2013033" cy="69009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99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0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Глоссарий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95400" y="836712"/>
            <a:ext cx="1072919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бюджета;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городского округа Домодедово над его расходами. </a:t>
            </a:r>
          </a:p>
          <a:p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процесс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285640"/>
              </p:ext>
            </p:extLst>
          </p:nvPr>
        </p:nvGraphicFramePr>
        <p:xfrm>
          <a:off x="551384" y="1124744"/>
          <a:ext cx="11233247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332656"/>
            <a:ext cx="10090121" cy="648072"/>
          </a:xfrm>
        </p:spPr>
        <p:txBody>
          <a:bodyPr>
            <a:normAutofit/>
          </a:bodyPr>
          <a:lstStyle/>
          <a:p>
            <a:r>
              <a:rPr lang="ru-RU" altLang="ru-RU" sz="105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050" dirty="0" smtClean="0">
                <a:latin typeface="Georgia" panose="02040502050405020303" pitchFamily="18" charset="0"/>
              </a:rPr>
              <a:t>2023-2027 </a:t>
            </a:r>
            <a:r>
              <a:rPr lang="ru-RU" altLang="ru-RU" sz="1050" dirty="0">
                <a:latin typeface="Georgia" panose="02040502050405020303" pitchFamily="18" charset="0"/>
              </a:rPr>
              <a:t>гг.  </a:t>
            </a:r>
            <a:r>
              <a:rPr lang="ru-RU" altLang="ru-RU" sz="1050" dirty="0" smtClean="0">
                <a:latin typeface="Georgia" panose="02040502050405020303" pitchFamily="18" charset="0"/>
              </a:rPr>
              <a:t>                                           </a:t>
            </a:r>
            <a:r>
              <a:rPr lang="ru-RU" altLang="ru-RU" sz="1050" dirty="0">
                <a:latin typeface="Georgia" panose="02040502050405020303" pitchFamily="18" charset="0"/>
              </a:rPr>
              <a:t>(млн. руб.)</a:t>
            </a:r>
            <a:endParaRPr lang="ru-RU" sz="105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1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на душу населения (руб./чел.)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958901"/>
              </p:ext>
            </p:extLst>
          </p:nvPr>
        </p:nvGraphicFramePr>
        <p:xfrm>
          <a:off x="839416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696400" y="2276872"/>
            <a:ext cx="20882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информации: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https://mosreg.ru/dokumenty/normotvorchestvo/vneseno-v-dumu/proekt-zakona-moskovskoi-oblasti-o-byudzete-moskovskoi-oblasti-na-2025-god-i-na-planovyi-period-2026-i-2027-godov?ysclid=m3wr24sebh68167962 /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(Открытый бюджет Московской области)</a:t>
            </a:r>
          </a:p>
          <a:p>
            <a:pPr marL="171450" indent="-171450">
              <a:buFontTx/>
              <a:buChar char="-"/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http://budget.admhimki.ru/byudzhet/reshenie-o-byudzhete/resheniya-o-byudzhete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г.о.Химки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«Бюджет»)</a:t>
            </a: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www.balfin.ru/wp-content/uploads/2024/11/budget_dlya_grazhdan_2024.pdf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Финансового управления Администрации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г.о.Балашиха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https://volok-go.ru/?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ysclid=m3wtfngsbz642152239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(Сайт Администрации городского округа Волоколамск)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980728"/>
          <a:ext cx="1072919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448" y="260648"/>
            <a:ext cx="8568952" cy="52956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2023-202</a:t>
            </a:r>
            <a:r>
              <a:rPr lang="ru-RU" altLang="ru-RU" sz="1400" dirty="0">
                <a:latin typeface="Georgia" panose="02040502050405020303" pitchFamily="18" charset="0"/>
              </a:rPr>
              <a:t>7</a:t>
            </a:r>
            <a:r>
              <a:rPr lang="ru-RU" altLang="ru-RU" sz="1400" dirty="0" smtClean="0">
                <a:latin typeface="Georgia" panose="02040502050405020303" pitchFamily="18" charset="0"/>
              </a:rPr>
              <a:t> </a:t>
            </a:r>
            <a:r>
              <a:rPr lang="ru-RU" altLang="ru-RU" sz="1400" dirty="0">
                <a:latin typeface="Georgia" panose="02040502050405020303" pitchFamily="18" charset="0"/>
              </a:rPr>
              <a:t>гг.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3592" y="980728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6 790,9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47728" y="980728"/>
            <a:ext cx="792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892,0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1864" y="174684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5 325,5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174684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4 690,5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20135" y="2420888"/>
            <a:ext cx="79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4 336,5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3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0165996"/>
              </p:ext>
            </p:extLst>
          </p:nvPr>
        </p:nvGraphicFramePr>
        <p:xfrm>
          <a:off x="767408" y="671192"/>
          <a:ext cx="10657185" cy="542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3220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2 436 612,7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2 132 735,6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2 436 612,7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3 085 370,0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3 472 072,0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3 947 777,0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6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Федерации, а также доходов от долевого участия в организации, полученных физическим лицом - налоговым резидентом Российской Федерации в виде дивидендов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1 698 198,5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1 881 898,0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2 441 468,5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2 783 014,4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3 219 376,5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7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от осуществления деятельности физическими лицами, зарегистрированными в качестве индивидуальных предпринимателей, нотариусов, занимающихся частной практикой, адвокатов, учредивших адвокатские кабинеты, и других лиц, занимающихся частной практикой в соответствии со статьей 227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3 048,9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3 900,0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4 628,1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5 208,1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5 921,7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6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с доходов, полученных физическими лицами в соответствии со статьей 228 Налогового кодекса Российской Федерации (за исключением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39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части суммы налога, превышающей 650 000 рублей, относящейся к части налоговой базы, превышающей 5 000 000 рублей (за исключением налога на доходы физических лиц с сумм прибыли контролируемой иностранной компании, в том числе фиксированной прибыли контролируемой иностранной компании, а также налога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127 174,7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182 036,8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204 852,3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232 918,8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32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не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38 118,9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36 800,0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55 536,7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62 497,3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0826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301269"/>
              </p:ext>
            </p:extLst>
          </p:nvPr>
        </p:nvGraphicFramePr>
        <p:xfrm>
          <a:off x="695400" y="673670"/>
          <a:ext cx="10801198" cy="5131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3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8342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1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доходы физических лиц в отношении доходов от долевого участия в организации, полученных физическим лицом - налоговым резидентом Российской Федерации в виде дивидендов (в части суммы налога, превышающей 650 000 рублей)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246 186,0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449 454,7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350 200,0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119 444,0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124 888,0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9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117 892,4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108 682,0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111 227,0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119 444,0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124 888,0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дизельное топливо,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61 086,5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54 251,0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62 849,0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65 745,0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76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моторные масла для дизельных и (или) карбюраторных (инжекторных) двигателей,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8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автомобильный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63 137,6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60 137,0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60 884,0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42884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3396583"/>
              </p:ext>
            </p:extLst>
          </p:nvPr>
        </p:nvGraphicFramePr>
        <p:xfrm>
          <a:off x="695400" y="673670"/>
          <a:ext cx="10657185" cy="559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2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уплаты акцизов на прямогонный бензин, подлежащие распределению между бюджетами субъектов Российской Федерации и местными бюджетами с учетом установленных дифференцированных нормативов отчислений в местные бюджеты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-6 650,8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-6 013,0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-9 221,0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-9 606,0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-9 972,0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992 257,2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1 382 719,0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1 795 225,0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2 089 223,0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2 546 443,0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957 266,8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1 271 653,0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1 579 960,0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1 932 031,0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2 373 060,0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781 337,3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1 013 653,0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1 325 567,2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1 624 265,4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2 006 218,1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с налогоплательщиков, выбравших в качестве объекта налогообложения доходы, уменьшенные на величину расходов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175 910,8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254 392,8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307 765,6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366 841,9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патентной системы налогообложения, зачисляемый в бюджеты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34 483,4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108 515,0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210 337,0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151 791,0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167 480,0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Налог, взимаемый в связи с применением специального налогового режима "Автоматизированная упрощенная система налогообложения" (сумма платежа (перерасчеты, недоимка и задолженность по соответствующему платежу, в том числе по отмененному)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1 930,2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2 551,0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5 903,0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1 762 700,1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2 269 329,0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2 521 307,0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2 609 840,0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2 658 393,0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320 704,8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326 179,0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387 752,0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480 143,0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9888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21354752"/>
              </p:ext>
            </p:extLst>
          </p:nvPr>
        </p:nvGraphicFramePr>
        <p:xfrm>
          <a:off x="695400" y="673670"/>
          <a:ext cx="10657185" cy="491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971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1 441 995,4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1 943 150,0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2 133 555,0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2 178 250,0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925 211,1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1 418 150,0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1 556 055,0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1 599 340,0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1 598 250,0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4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516 784,3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112 807,5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86 104,0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90 631,0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95 341,0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8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по делам, рассматриваемым в судах общей юрисдикции, мировыми судьями (за исключением Верховного Суда Российской Федерации)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112 557,5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86 054,0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90 581,0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95 291,0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государственную регистрацию, а также за совершение прочих юридически значимых 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Государственная пошлина за выдачу разрешения на установку рекламной конструкции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491 516,1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511 711,2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484 426,0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486 363,0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488 378,0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5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либо иной платы за передачу в возмездное пользование государственного и муниципального имущества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443 871,5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464 741,0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437 886,0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439 823,0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441 838,0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17725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6283620"/>
              </p:ext>
            </p:extLst>
          </p:nvPr>
        </p:nvGraphicFramePr>
        <p:xfrm>
          <a:off x="767408" y="673670"/>
          <a:ext cx="10585177" cy="5059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2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90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11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376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8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319 429,6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377 486,0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338 824,0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Доходы, получаемые в виде арендной платы за земли после разграничения государственной собственности на землю, а также средства от продажи права на заключение договоров аренды указанных земельных участков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67 718,2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сдачи в аренду имущества, составляющего государственную (муниципальную) казну (за исключением земельных участков)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56 101,6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47 255,0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48 432,0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50 369,0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52 384,0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по соглашениям об установлении сервитута в отношении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2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47 845,9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46 760,2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46 470,0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14021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327480"/>
              </p:ext>
            </p:extLst>
          </p:nvPr>
        </p:nvGraphicFramePr>
        <p:xfrm>
          <a:off x="695401" y="673670"/>
          <a:ext cx="10657185" cy="569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8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20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95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поступления от использования имущества, находящегося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32 963,2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37 725,2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37 420,0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Плата, поступившая в рамках договора за предоставление права на размещение и эксплуатацию нестационарного торгового объекта, установку и эксплуатацию рекламных конструкций на землях или земельных участках, находящихся в государственной или муниципальной собственности, и на землях или земельных участках,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14 882,7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9 035,0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9 045,0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9 050,0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негативное воздействие на окружающую среду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33 513,8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40 801,0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44 652,0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6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выбросы загрязняющих веществ в атмосферный воздух стационарными объектами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1 738,4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сбросы загрязняющих веществ в водные объекты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30 014,1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38 401,0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42 152,0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5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размещение отходов производства и потребления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1 761,2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6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111 993,0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14 548,1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265757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3411998"/>
              </p:ext>
            </p:extLst>
          </p:nvPr>
        </p:nvGraphicFramePr>
        <p:xfrm>
          <a:off x="695401" y="673671"/>
          <a:ext cx="10873208" cy="5906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8243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доходы от оказания платных услуг (работ)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10 431,9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0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371 769,6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434 828,8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5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квартир, находящихся в собственности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государственной и муниципальной собственности (за исключением движимого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реализации имущества, находящегося в собственности городских округов (за исключением движимого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9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находящихся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36 536,8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54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36 362,6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43 667,0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43370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767408" y="980728"/>
            <a:ext cx="10585176" cy="511256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социально - экономического развития городского округа Домодедово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определены подходы к формированию бюджетной и налоговой политики округа и основные параметры бюджета городского округа Домодедово на трехлетний период. Бюджет сформирован на основе базового варианта прогноза, который отражает сложившуюся тенденцию развития экономики городского округа Домодедово.</a:t>
            </a: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150280"/>
              </p:ext>
            </p:extLst>
          </p:nvPr>
        </p:nvGraphicFramePr>
        <p:xfrm>
          <a:off x="695399" y="673670"/>
          <a:ext cx="10945216" cy="496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174 341,7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9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170 486,7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52 250,0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земельных участков после разграничения государственной собственности на землю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188 515,2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3 855,0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Доходы от приватизации имущества, находящегося в собственности городских округов, в части приватизации нефинансовых активов имущества казны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142 020,1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82 270,0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0268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6393764"/>
              </p:ext>
            </p:extLst>
          </p:nvPr>
        </p:nvGraphicFramePr>
        <p:xfrm>
          <a:off x="695399" y="673670"/>
          <a:ext cx="10945216" cy="504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65 684,0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10 950,0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22 505,0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8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органом управления государственным внебюджетным фондом, казенным учреждением, Центральным банком Российской Федерации, иной организацией, действующей от имени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штрафы, неустойки, пени, уплаченные в соответствии с законом или договором в случае неисполнения или ненадлежащего исполнения обязательств перед государственным (муниципальным) органом, казенным учреждением, Центральным банком Российской Федерации, государственной корпорацией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10 853,3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14 630,0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в целях возмещения причиненного ущерба (убытков)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4 908,4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Платежи по искам о возмещении ущерба, а также платежи, уплачиваемые при добровольном возмещении ущерба, причиненного муниципальному имуществу городского округа (за исключением имущества, закрепленного за муниципальными бюджетными (автономными) учреждениями, унитарными предприятиями)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4 765,2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7 875,0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38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36 129,2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6565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354716"/>
              </p:ext>
            </p:extLst>
          </p:nvPr>
        </p:nvGraphicFramePr>
        <p:xfrm>
          <a:off x="695400" y="679866"/>
          <a:ext cx="10945216" cy="498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1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95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55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1190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(2023)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(2024)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очередной год </a:t>
                      </a:r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(2025)</a:t>
                      </a:r>
                      <a:endParaRPr kumimoji="0" lang="ru-RU" sz="1000" b="1" kern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первый год планового периода (2026)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Прогноз на второй год планового периода (2027)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36 011,7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279 082,8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4 534,0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4 572,0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6 777 244,9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6 891 966,7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6 790 933,4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6 725 555,1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5 325 544,4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4 690 545,3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4 336 500,8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3 188 115,7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2 829 560,4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1 376 430,7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751 910,4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503 455,6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2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3 497 913,6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3 834 274,8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3 631 783,6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3 643 736,7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3 643 330,2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48 201,8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317 330,1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294 898,2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Прочие межбюджетные трансферты, передаваемые бюджетам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48 858,8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47 733,1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222 856,6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199 375,0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189 715,0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13 007 540,5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14 496 291,2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13 599 194,4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13 738 597,3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14 377 299,8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130622"/>
            <a:ext cx="10801200" cy="562074"/>
          </a:xfrm>
        </p:spPr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Информация об объеме и структуре налоговых и неналоговых доходов, а также межбюджетных трансфертах (тыс. руб.)</a:t>
            </a:r>
          </a:p>
        </p:txBody>
      </p:sp>
    </p:spTree>
    <p:extLst>
      <p:ext uri="{BB962C8B-B14F-4D97-AF65-F5344CB8AC3E}">
        <p14:creationId xmlns:p14="http://schemas.microsoft.com/office/powerpoint/2010/main" val="37530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884459"/>
              </p:ext>
            </p:extLst>
          </p:nvPr>
        </p:nvGraphicFramePr>
        <p:xfrm>
          <a:off x="623392" y="432047"/>
          <a:ext cx="10873207" cy="6265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7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5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10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73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22.02.2008 №1-4/77, 14.07.2009 №1-4/200, от 31.03.2010 № 1-4/271,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29.09.2010 № 1-4/320, от 16.08.2011 № 1-4/387, от 11.11.2011 № 1-4/404,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11.10.2012 № 1-4/482, от 10.10.2013 №1-4/540, от 22.11.2013 №1-4/549, от 25.07.2014 №1-4/601, от 12.11.2014 №1-4/615, от 17.12.2014 №1-4/629, от 02.03.2015 №1-4/646, от 22.06.2015 №1-4/661, от 21.08.2015 №1-4/675, от 22.10.2015 №1-4/686, от 09.12.2015 №1-4/697, от 12.12.2016 №1-4/751, от 17.11.2017 №1-4/842, от 20.12.2017 №1-4/854, от 21.02.2019 №1-4/948, от 13.09.2019 №1-4/991, от 14.11.2019 №1-4/999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13.11.2020 №1-4/1083, от 23.07.2021 №1-4/1141, от 25.10.2021 </a:t>
                      </a:r>
                    </a:p>
                    <a:p>
                      <a:pPr algn="ctr"/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№1-4/1173, от 02.06.2022 № 1-4/1226,  от 17.02.2023 №1-4/1312, от 24.01.2024 №1-4/1411</a:t>
                      </a: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6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инвалиды с детства, дети-инвалиды;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подвергшихся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Социалистического Труда, полные кавалеры ордена Трудовой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Славы;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граждане, призванные на военную службу по мобилизации в Вооруженные Силы Российской Федерации или проходящие военную службу по контракту.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пожарных</a:t>
                      </a:r>
                    </a:p>
                    <a:p>
                      <a:pPr marL="0" indent="0" algn="l" fontAlgn="t">
                        <a:buFontTx/>
                        <a:buNone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- организациям, осуществляющим деятельность в области информационных технологий 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lang="ru-RU" sz="800" u="sng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</a:t>
                      </a: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marL="171450" indent="-171450" algn="l" fontAlgn="t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</a:t>
                      </a:r>
                      <a:endParaRPr lang="en-US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ассоциации, в том числе некоммерческие партнерства, а также товарищества собственников недвижимости - в отношении земельных участков, границы которых установлены в соответствии с земельным законодательством, и расположенных в границах территорий ведения гражданами садоводства, огородничества, дачного или индивидуального жилищного строительства для собственных нужд, на которых размещены объекты инженерной, социальной и транспортной инфраструктуры, относящиеся к имуществу общего пользования;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</a:t>
                      </a:r>
                      <a:endParaRPr kumimoji="0" lang="en-US" sz="800" u="none" strike="noStrike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Резиденты</a:t>
                      </a:r>
                      <a:r>
                        <a:rPr kumimoji="0" lang="ru-RU" sz="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особой экономической зоны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2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Федерации»</a:t>
                      </a:r>
                    </a:p>
                    <a:p>
                      <a:pPr algn="l" fontAlgn="ctr"/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таможенных нужд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0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приобретенных (предоставленных) для индивидуального и кооперативного гаражного строительства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7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21308"/>
              </p:ext>
            </p:extLst>
          </p:nvPr>
        </p:nvGraphicFramePr>
        <p:xfrm>
          <a:off x="551384" y="980729"/>
          <a:ext cx="11377264" cy="5517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Герои Социалистического Труда, полные кавалеры ордена Трудовой Славы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I и II групп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3 182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3 267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ветераны и инвалиды Великой Отечественной войны, а также ветераны и инвалиды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607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</a:t>
                      </a:r>
                      <a:r>
                        <a:rPr lang="ru-RU" sz="1000" b="0" i="0" u="none" strike="noStrike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</a:rPr>
                        <a:t>законом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объектах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94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технику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инвалиды с детства, дети-инвалиды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члены семей погибших (умерших) инвалидов, участников Великой Отечественной войны, ветеранов боевых действий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36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труженики тыла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3167" cy="706090"/>
          </a:xfrm>
        </p:spPr>
        <p:txBody>
          <a:bodyPr>
            <a:noAutofit/>
          </a:bodyPr>
          <a:lstStyle/>
          <a:p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налоговых расходах в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Об установлении и введении в действие земельного налога»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60425"/>
              </p:ext>
            </p:extLst>
          </p:nvPr>
        </p:nvGraphicFramePr>
        <p:xfrm>
          <a:off x="551384" y="847825"/>
          <a:ext cx="11377264" cy="5301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72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79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2026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02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лет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596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7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района»</a:t>
                      </a:r>
                    </a:p>
                    <a:p>
                      <a:pPr algn="just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населения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2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получатели средств бюджета городского округа Домодедово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муниципальные бюджетные и автономные учреждения, получающим субсидию из бюджета городского округа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92 096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90 099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90 099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.Организацией получен документ о государственной аккредитации осуществляющей деятельность в области информационных технологий, в порядке, установленном Правительством Российской Федерации.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7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собственности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52 325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71 535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77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некоммерческие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– в отношении земельных участков, имеющих вид разрешенного использования охота 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рыбалка</a:t>
                      </a:r>
                    </a:p>
                    <a:p>
                      <a:pPr algn="just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74763"/>
              </p:ext>
            </p:extLst>
          </p:nvPr>
        </p:nvGraphicFramePr>
        <p:xfrm>
          <a:off x="957772" y="764704"/>
          <a:ext cx="10322804" cy="4602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52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8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9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9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974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14.06.2016 №1-4/716, от 12.02.2018 №1-4/867, от 13.11.2018 №1-4/920, от 14.11.2019 №1-4/1000, от 19.11.2021 №1-4/1178, от 23.10.2024 №1-4/1487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4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6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подсобного хозяйства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9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3181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98197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5797" y="5661248"/>
            <a:ext cx="6752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Совета депутатов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налога 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</a:t>
            </a:r>
            <a:r>
              <a:rPr lang="ru-RU" sz="12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лиц</a:t>
            </a:r>
            <a:r>
              <a:rPr lang="ru-RU" sz="12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12.11.2014 №1-4/614 не предусмотрено предоставление налоговых льгот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1775520" y="836712"/>
          <a:ext cx="871296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578" name="TextBox 8"/>
          <p:cNvSpPr txBox="1">
            <a:spLocks noChangeArrowheads="1"/>
          </p:cNvSpPr>
          <p:nvPr/>
        </p:nvSpPr>
        <p:spPr bwMode="auto">
          <a:xfrm>
            <a:off x="4431601" y="332657"/>
            <a:ext cx="39709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 dirty="0">
                <a:latin typeface="Georgia" pitchFamily="18" charset="0"/>
              </a:rPr>
              <a:t>Структура расходов бюджета </a:t>
            </a:r>
            <a:r>
              <a:rPr lang="ru-RU" sz="1400" b="1" dirty="0" smtClean="0">
                <a:latin typeface="Georgia" pitchFamily="18" charset="0"/>
              </a:rPr>
              <a:t>2024 </a:t>
            </a:r>
            <a:r>
              <a:rPr lang="ru-RU" sz="1400" b="1" dirty="0">
                <a:latin typeface="Georgia" pitchFamily="18" charset="0"/>
              </a:rPr>
              <a:t>года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135560" y="400506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063552" y="4869160"/>
            <a:ext cx="18001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0444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9026" y="-12619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Раздел бюджета «Общегосударственные вопросы»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369426" y="8413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1003558"/>
          <a:ext cx="6855167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5787231" y="2442383"/>
            <a:ext cx="13888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5051976" y="2435624"/>
            <a:ext cx="735255" cy="231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Диаграмма 6"/>
          <p:cNvGraphicFramePr>
            <a:graphicFrameLocks/>
          </p:cNvGraphicFramePr>
          <p:nvPr>
            <p:extLst/>
          </p:nvPr>
        </p:nvGraphicFramePr>
        <p:xfrm>
          <a:off x="242888" y="5064125"/>
          <a:ext cx="11088687" cy="97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7646988" y="1052513"/>
            <a:ext cx="42814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общегосударственные вопросы,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7-ми муниципальных казенных учреждений: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           МБУ «МФЦ»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245,9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«КРИТОЗ»  -  197,5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"РОЗ"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141,0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"ЦБ"           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108,6 ( 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3,7)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«УКС»         -    45,1 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МКУ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«ДЕЗ»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МКУ "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Домстат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"   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9,5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КУИ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170,2 (в т.ч. ОБ – 32,4)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муниципальных гарантий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579296" cy="562074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безопасность и правоохранительная деятельность»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59826" y="7651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/>
          </p:nvPr>
        </p:nvGraphicFramePr>
        <p:xfrm>
          <a:off x="767408" y="765176"/>
          <a:ext cx="64087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Объект 2"/>
          <p:cNvGraphicFramePr>
            <a:graphicFrameLocks/>
          </p:cNvGraphicFramePr>
          <p:nvPr>
            <p:extLst/>
          </p:nvPr>
        </p:nvGraphicFramePr>
        <p:xfrm>
          <a:off x="1797050" y="5013325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608888" y="1557338"/>
            <a:ext cx="424775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Защита населения и территории от </a:t>
            </a:r>
            <a:r>
              <a:rPr lang="ru-RU" altLang="ru-RU" sz="1100" b="1" u="sng" dirty="0" smtClean="0">
                <a:latin typeface="Times New Roman" pitchFamily="18" charset="0"/>
                <a:cs typeface="Times New Roman" pitchFamily="18" charset="0"/>
              </a:rPr>
              <a:t>ЧС, ГО:</a:t>
            </a:r>
            <a:endParaRPr lang="ru-RU" altLang="ru-RU" sz="11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ГО и ЧС                                            -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и совершенствование системы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оповещения населения                   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МКУ "ЕДДС"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32,4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нац.безопасности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функций, связанных с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пожарной безопасностью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Мероприятия по антитеррористической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защищенности соц.значимых объектов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 обеспечению общественного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порядка и общественной безопасности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2,3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Обеспечение деятельности общественных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формирований правоохранительной 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направленности                                   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13,5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Развитие АПК «Безопасный регион»                  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45,1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6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1384" y="274638"/>
            <a:ext cx="8147248" cy="562074"/>
          </a:xfrm>
        </p:spPr>
        <p:txBody>
          <a:bodyPr>
            <a:normAutofit/>
          </a:bodyPr>
          <a:lstStyle/>
          <a:p>
            <a:pPr marL="13716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695400" y="847800"/>
            <a:ext cx="10873208" cy="5029471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задачами бюджетной политики при формировании бюджета городского округа Домодедово являются: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Федерации от 7 мая 2018 года.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«Национальная экономика»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2773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0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9416" y="789942"/>
          <a:ext cx="6709743" cy="352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38282" y="5214950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7392144" y="836712"/>
            <a:ext cx="4248472" cy="441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Транспорт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Доставка товаров в сельскую местность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3,4  (в т.ч.ОБ -  2,2)         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Организация транспортного обслуживания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населения                   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4,1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Дорожное хозяйство: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дорог и тротуаров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558,2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Безопасность дорожного движения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60,0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Капитальный ремонт дорог                              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63,0 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дорог           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134,6  ГП - МБ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Ямочный ремонт дорог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20,0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ремонт дорог  с переходящим типом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окрытия  (щебень)                                            -      15,0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Ремонт дворовых территорий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(ГП)                 -        8,0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на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моста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р.Рожайка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Племхозский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проезд)           -        6,0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Связь 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и информатика: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Развитие информационно-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коммуникац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технологий   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20,6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нац.экономики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Поддержка малого и среднего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предпринимательства                                        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0,5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Транспорт-ка в морг  умерших, не имеющих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близких по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закл.судмедэкспертизы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 -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11,0 (в т.ч. ОБ -  3,4)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Топогеодезия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межевание,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кадастр.земель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-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0,6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Сельское хозяйство и рыболовство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Отлов и содержание безнадзорных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животных                             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8,2 - ОБ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98" y="34944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«Жилищно-коммунальное хозяйство»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272589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404664"/>
          <a:ext cx="6696743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314152" y="4991968"/>
          <a:ext cx="8135938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10446" y="642919"/>
            <a:ext cx="446880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Жилищное хозяйство: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Ремонт подъездов в МКЖД                    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12,8 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муниципального жилого фонда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13,3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Переселение граждан из аварийного жилищного фонда            -    15,0 (ОБ – 9,7)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Установка газовых датчиков в квартирах МКЖД </a:t>
            </a:r>
            <a:r>
              <a:rPr lang="ru-RU" altLang="ru-RU" sz="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-   16,2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Взнос в Фонд капитального ремонта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Коммунальное хозяйство, в </a:t>
            </a:r>
            <a:r>
              <a:rPr lang="ru-RU" altLang="ru-RU" sz="9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ВЗУ в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мкр.Востряково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ул.Ледовская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70,4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(в т.ч. ОБ -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45,7)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b="1" u="sng" dirty="0" smtClean="0">
                <a:latin typeface="Times New Roman" pitchFamily="18" charset="0"/>
                <a:cs typeface="Times New Roman" pitchFamily="18" charset="0"/>
              </a:rPr>
              <a:t>Благоустройство</a:t>
            </a:r>
            <a:r>
              <a:rPr lang="ru-RU" altLang="ru-RU" sz="900" b="1" u="sng" dirty="0">
                <a:latin typeface="Times New Roman" pitchFamily="18" charset="0"/>
                <a:cs typeface="Times New Roman" pitchFamily="18" charset="0"/>
              </a:rPr>
              <a:t>, в т.ч.: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Благоустройство сквера у ж/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станции в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Белые Столбы                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93,4 (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т.ч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. ОБ -  60,6)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парков культуры и отдыха                                       -    33,6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Создание и ремонт пешеходных коммуникаций                        -       1,2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Расходы на модернизацию детских игровых площадок,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Установленных ранее с привлечением средств бюджета МО   -    14,4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МКУ «Специализированная служба 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 сфере погребения»                                                                       -    90,0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мест общего пользования                                        -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436,8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и ремонт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контейнерных площадок            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Вывоз и захоронение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несанкционированных свалок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детских игровых площадок                                     -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43,4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внутриквартальных дорог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8,7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Ямочный ремонт дворовых территорий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15,0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Ремонт шахтных колодцев                                                             -      1,0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Плата за уличное освещение                                                          -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145,1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Содержание и ремонт уличного освещения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Реконструкция объектов уличного освещения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20,0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Технологическое присоединение сетей уличного освещения    -      3,0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арх.худ.подсветки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на здании Администрации       -      1,5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err="1" smtClean="0">
                <a:latin typeface="Times New Roman" pitchFamily="18" charset="0"/>
                <a:cs typeface="Times New Roman" pitchFamily="18" charset="0"/>
              </a:rPr>
              <a:t>Гос.программа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«Светлый город»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13,5 ГП - МБ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Замена </a:t>
            </a:r>
            <a:r>
              <a:rPr lang="ru-RU" altLang="ru-RU" sz="900" dirty="0" err="1">
                <a:latin typeface="Times New Roman" pitchFamily="18" charset="0"/>
                <a:cs typeface="Times New Roman" pitchFamily="18" charset="0"/>
              </a:rPr>
              <a:t>неэнергоэффективных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 светильников наружного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освещения                                                                                        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60,0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Борьба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с борщевиком 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3,0</a:t>
            </a:r>
          </a:p>
          <a:p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Осуществление переданных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полномочий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жилищному </a:t>
            </a: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контролю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(надзору) за соблюдением гражданами </a:t>
            </a:r>
            <a:endParaRPr lang="ru-RU" alt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требований </a:t>
            </a:r>
            <a:r>
              <a:rPr lang="ru-RU" altLang="ru-RU" sz="900" dirty="0">
                <a:latin typeface="Times New Roman" pitchFamily="18" charset="0"/>
                <a:cs typeface="Times New Roman" pitchFamily="18" charset="0"/>
              </a:rPr>
              <a:t>правил пользования </a:t>
            </a:r>
            <a:r>
              <a:rPr lang="ru-RU" altLang="ru-RU" sz="900" dirty="0" smtClean="0">
                <a:latin typeface="Times New Roman" pitchFamily="18" charset="0"/>
                <a:cs typeface="Times New Roman" pitchFamily="18" charset="0"/>
              </a:rPr>
              <a:t>газом                                           -     1,7  (в т.ч. ОБ -1,0)</a:t>
            </a:r>
            <a:endParaRPr lang="ru-RU" altLang="ru-RU" sz="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20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309" y="18864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«Охрана окружающей среды»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77351" y="342901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66712" y="857232"/>
          <a:ext cx="629338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97038" y="4775200"/>
          <a:ext cx="813752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5953124" y="1268760"/>
            <a:ext cx="5143537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гидротехнических сооружений  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11,7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Организация мероприятий по охране окружающей среды                -   1,6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Сбор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отходов на лесных участках,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транспортировка, утилизация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0,9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ОБ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«Образование»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28151" y="188914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12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41808" y="555491"/>
          <a:ext cx="6840759" cy="326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7937" y="5013176"/>
          <a:ext cx="8568951" cy="98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248128" y="750988"/>
            <a:ext cx="467995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Общее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учреждений образования                          -   2 869,7 (в т.ч.ОБ – 2 364,4)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блока школы на 825 мест в д.Павловское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1 786,2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1 116,8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Стр-во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школы на 550 мест в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мкр.Барыбино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   403,0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т.ч.ОБ -  260,6)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Краснопутьской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СОШ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391,7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 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352,5)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Кап.ремонт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, оснащение, благоустройство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Домодедовской СОШ № 2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577,4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519,7)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питания обучающихся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274,0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-220,3)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Дошкольное образование: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учреждений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, оказывающих услугу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образования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-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654,0  (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 т.ч. ОБ -  1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182,8)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Проектирование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детского сада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на 240 мест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000" dirty="0" err="1" smtClean="0">
                <a:latin typeface="Times New Roman" pitchFamily="18" charset="0"/>
                <a:cs typeface="Times New Roman" pitchFamily="18" charset="0"/>
              </a:rPr>
              <a:t>мкр.Южный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-    49,1 (в т.ч. ОБ – 46,7)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Дополнительное образование, в т.ч</a:t>
            </a:r>
            <a:r>
              <a:rPr lang="ru-RU" altLang="ru-RU" sz="1000" b="1" u="sng" dirty="0" smtClean="0">
                <a:latin typeface="Times New Roman" pitchFamily="18" charset="0"/>
                <a:cs typeface="Times New Roman" pitchFamily="18" charset="0"/>
              </a:rPr>
              <a:t>.: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МБУ ДО «ДДШИ»  (11 филиалов)           -  257,5  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МБУ ДО ДМЦ «Альбатрос»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35,8  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 МБУ ДО ДДТ «Лира»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85,2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Другие вопросы в области образования,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Оздоровительная компания в каникулярное время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-   40,9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т.ч.ОБ-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12,8)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Управления образования                             -   47,7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Содержание МКУ «Информационно-методический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центр»                                                                       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23,4</a:t>
            </a: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Молодежная политика и оздоровление детей, в </a:t>
            </a:r>
            <a:r>
              <a:rPr lang="ru-RU" altLang="ru-RU" sz="10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Содержание Молодежного Центра «Победа»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-   61,5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Мероприятия по работе с детьми и молодежью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2,0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5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«Культура и кинематография»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 rot="10795217" flipV="1">
            <a:off x="9048750" y="404813"/>
            <a:ext cx="13731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35360" y="710569"/>
          <a:ext cx="5904656" cy="307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623888" y="5072063"/>
          <a:ext cx="10152062" cy="90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951984" y="1326827"/>
            <a:ext cx="5976664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Культура, в </a:t>
            </a:r>
            <a:r>
              <a:rPr lang="ru-RU" altLang="ru-RU" sz="1100" b="1" u="sng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"Импульс"      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293,4 (17 структурных подразделений (ДК))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ПКиО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«Елочки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»»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105,6  (5 структурных подразделений (парки))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музея                                           -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7,6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80,2  (23 филиала)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Комплектования книжных фондов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библиотек                            -       1,2  (в </a:t>
            </a: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. ОБ 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0,8)</a:t>
            </a:r>
          </a:p>
          <a:p>
            <a:endParaRPr lang="ru-RU" altLang="ru-RU" sz="11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Капитальный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ремонта ДК "Мир"                  -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303,8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199,3)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мероприятий                               -      10,0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Другие вопросы: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Комитета по культуре              -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33,9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639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«Социальная политика»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23389" y="333376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80960" y="928670"/>
          <a:ext cx="6768752" cy="298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31950" y="5373688"/>
          <a:ext cx="8135938" cy="93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7176120" y="1268759"/>
            <a:ext cx="468972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Охрана семьи и детства: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Предоставление жилых помещений детям-сиротам  -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105,3 – ОБ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Выплаты молодым семьям на приобретение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жилого помещения              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-     10,8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(в т.ч. ОБ –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10,6)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Выплата компенсации части оплаты за       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пребывание детей в детском саду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69,0  - ОБ</a:t>
            </a:r>
          </a:p>
          <a:p>
            <a:endParaRPr lang="ru-RU" altLang="ru-RU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Пенсионное обеспечение: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Доплаты к пенсиям муниципальным служащим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14,0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Денежные выплаты Почетным гражданам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  3,0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000" b="1" u="sng" dirty="0">
                <a:latin typeface="Times New Roman" pitchFamily="18" charset="0"/>
                <a:cs typeface="Times New Roman" pitchFamily="18" charset="0"/>
              </a:rPr>
              <a:t>Социальное обеспечение населения: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Обеспечение жильем ветеранов, инвалидов 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3,2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-ОБ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гражданам, нах-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в трудной 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жизн.ситуации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5,2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по медицинским показаниям                                -    3,0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Оганизация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 горячего питания малоимущим                            -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1,9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инвалидам                                                               -    4,0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Помощь пенсионерам на зубопротезирование                          -    5,6</a:t>
            </a:r>
          </a:p>
          <a:p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работникам реанимации                                      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 -   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2,4</a:t>
            </a:r>
          </a:p>
          <a:p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социально-значимых мероприятий (</a:t>
            </a:r>
            <a:r>
              <a:rPr lang="ru-RU" altLang="ru-RU" sz="1000" dirty="0" err="1">
                <a:latin typeface="Times New Roman" pitchFamily="18" charset="0"/>
                <a:cs typeface="Times New Roman" pitchFamily="18" charset="0"/>
              </a:rPr>
              <a:t>мат.помощь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ВОВ, вдовы, труженики тыла, узники, блокадники,</a:t>
            </a:r>
          </a:p>
          <a:p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дети войны,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семьи погибших участников </a:t>
            </a:r>
            <a:r>
              <a:rPr lang="ru-RU" alt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000" dirty="0" smtClean="0">
                <a:latin typeface="Times New Roman" pitchFamily="18" charset="0"/>
                <a:cs typeface="Times New Roman" pitchFamily="18" charset="0"/>
              </a:rPr>
              <a:t>локальных войн и т.д.) – 22,1</a:t>
            </a: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01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6840" y="116632"/>
            <a:ext cx="8229600" cy="5620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«Физическая культура и спорт»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264651" y="312739"/>
            <a:ext cx="1083951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руб., %</a:t>
            </a:r>
          </a:p>
        </p:txBody>
      </p:sp>
      <p:graphicFrame>
        <p:nvGraphicFramePr>
          <p:cNvPr id="7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703513" y="678706"/>
          <a:ext cx="4970463" cy="295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/>
          </p:nvPr>
        </p:nvGraphicFramePr>
        <p:xfrm>
          <a:off x="695401" y="764704"/>
          <a:ext cx="5978576" cy="339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827213" y="5013325"/>
          <a:ext cx="8301235" cy="93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5807969" y="1067573"/>
            <a:ext cx="5040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МАУ ГС "Авангард"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221,1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"СШ "Олимп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109,2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МБУ «ЦФКС «Горизонт»»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67,4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в области спорта        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3,0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Функционирование круглогодичной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спортивной секции по хоккею для детей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 и подростков (Академия Фетисова)            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         -   10,0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Функционирование футбольных команд               -    6,0 (1-е полугодие 2024 г.)</a:t>
            </a: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многофункциональной</a:t>
            </a: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хоккейной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площадки в ЖК «Домодедово Парк»  -    4,1</a:t>
            </a:r>
          </a:p>
          <a:p>
            <a:endParaRPr lang="ru-RU" alt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Субсидия МБУ «СШ «Олимп»» на укрепление</a:t>
            </a:r>
          </a:p>
          <a:p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материально-технической базы                               -    5,3 (в </a:t>
            </a:r>
            <a:r>
              <a:rPr lang="ru-RU" altLang="ru-RU" sz="11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. ОБ – 2,6)</a:t>
            </a:r>
          </a:p>
          <a:p>
            <a:endParaRPr lang="ru-RU" altLang="ru-RU" sz="11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8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229600" cy="56207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Раздел бюджета «Средства массовой информации »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120189" y="306389"/>
            <a:ext cx="1212191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., %</a:t>
            </a:r>
          </a:p>
        </p:txBody>
      </p:sp>
      <p:graphicFrame>
        <p:nvGraphicFramePr>
          <p:cNvPr id="8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479376" y="692696"/>
          <a:ext cx="6336704" cy="324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/>
          </p:nvPr>
        </p:nvGraphicFramePr>
        <p:xfrm>
          <a:off x="1682304" y="4703936"/>
          <a:ext cx="8137525" cy="93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8132316" y="1457956"/>
            <a:ext cx="337502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Телевидение и радиовещание: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19,0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altLang="ru-RU" sz="1100" b="1" u="sng" dirty="0">
                <a:latin typeface="Times New Roman" pitchFamily="18" charset="0"/>
                <a:cs typeface="Times New Roman" pitchFamily="18" charset="0"/>
              </a:rPr>
              <a:t>Периодическая печать и издательство: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Содержание МБУ «Редакция газеты «Призыв»  - </a:t>
            </a:r>
            <a:r>
              <a:rPr lang="ru-RU" altLang="ru-RU" sz="1100" dirty="0" smtClean="0">
                <a:latin typeface="Times New Roman" pitchFamily="18" charset="0"/>
                <a:cs typeface="Times New Roman" pitchFamily="18" charset="0"/>
              </a:rPr>
              <a:t>47,4</a:t>
            </a:r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1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1052736"/>
          <a:ext cx="1058517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Программные расходы                                                                                                            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5473529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65683" y="124743"/>
            <a:ext cx="86868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89" y="758825"/>
          <a:ext cx="10945218" cy="569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9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48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7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 Cyr"/>
                        </a:rPr>
                        <a:t>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"Здравоохранение"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"Культура"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741,9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1 030,9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 туризм"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786,5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4 033,0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4 981,5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"Образование"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"Социальная защита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107,5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4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"Спорт"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сельского хозяйства"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9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"Экология и окружающая среда"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"Безопасность и обеспечение безопасности жизнедеятельности населения"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224,7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0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115,6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"Жилище"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27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 и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«Развитие инженерной инфраструктуры,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и отрасли обращения с отходами»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7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"Предпринимательство"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09" marR="8709" marT="8709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40653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135560" y="1268760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35560" y="404664"/>
            <a:ext cx="7632848" cy="529568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Georgia" panose="02040502050405020303" pitchFamily="18" charset="0"/>
              </a:rPr>
              <a:t>Численность постоянного </a:t>
            </a:r>
            <a:r>
              <a:rPr lang="ru-RU" sz="1400" dirty="0" smtClean="0">
                <a:latin typeface="Georgia" panose="02040502050405020303" pitchFamily="18" charset="0"/>
              </a:rPr>
              <a:t>населения на конец года                                                        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63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07062" y="149908"/>
            <a:ext cx="8660938" cy="40594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Расходы бюджета городского округа в 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2022-2026 </a:t>
            </a:r>
            <a:r>
              <a:rPr lang="ru-RU" alt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годах по программам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623392" y="758827"/>
          <a:ext cx="10945217" cy="562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6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43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E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прогноз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 прогноз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6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1 195,6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"Управление имуществом и муниципальными финансами"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6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институтов гражданского общества, повышение эффективности местного самоуправления и реализации молодежной политики"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135,7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1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1 128,8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"Развитие и функционирование дорожно-транспортного комплекса"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853,6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955,0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"Цифровое муниципальное образование"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4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"Архитектура и градостроительство"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65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828,2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1 042,8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"Формирование современной комфортной городской среды"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1286,4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991,5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88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"Строительство объектов социальной инфраструктуры"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2144,0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709" marR="8709" marT="870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Муниципальная программа "Переселение граждан из аварийного жилищного фонда"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8175" y="352881"/>
            <a:ext cx="94288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8612080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8" y="1124744"/>
          <a:ext cx="9937105" cy="436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81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986">
                  <a:extLst>
                    <a:ext uri="{9D8B030D-6E8A-4147-A177-3AD203B41FA5}">
                      <a16:colId xmlns:a16="http://schemas.microsoft.com/office/drawing/2014/main" val="868375748"/>
                    </a:ext>
                  </a:extLst>
                </a:gridCol>
                <a:gridCol w="970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977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5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«Здравоохранение»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0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Диспансеризация определенных групп взрослого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57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Обеспечение мерами социальной поддержки медицинских работников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0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6" y="836713"/>
          <a:ext cx="9937102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3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7060">
                  <a:extLst>
                    <a:ext uri="{9D8B030D-6E8A-4147-A177-3AD203B41FA5}">
                      <a16:colId xmlns:a16="http://schemas.microsoft.com/office/drawing/2014/main" val="1440043733"/>
                    </a:ext>
                  </a:extLst>
                </a:gridCol>
              </a:tblGrid>
              <a:tr h="50733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3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66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84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Цифровизация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музейных фондов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858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860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865	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роста числа пользователей муниципальных библиотек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31318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31340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31350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31400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Количество граждан, принимающих участие в добровольческой деятельности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215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220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Число посещений культурных мероприятий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931,157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1085,038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1086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1087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1088</a:t>
                      </a:r>
                      <a:endParaRPr kumimoji="0" lang="ru-RU" sz="1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87091850"/>
                  </a:ext>
                </a:extLst>
              </a:tr>
              <a:tr h="6295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числа посетителей парков культуры и отдыха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процентах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88320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23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836712"/>
          <a:ext cx="9289029" cy="4694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8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129224277"/>
                    </a:ext>
                  </a:extLst>
                </a:gridCol>
                <a:gridCol w="9227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00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9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03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«Культура и туризм»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(реконструированных) и капитально отремонтированных объектов организаций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63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 в возрасте от 5 до 18 лет, охваченных дополнительным образованием сферы культуры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1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детей,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09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1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3"/>
          <a:ext cx="10369150" cy="514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9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6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777970656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1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от трех до семи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Доступность дошкольного образования для детей в возрасте до 3-х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Поддержка образования для детей с ограниченными возможностями здоровья. Обновление материально - технической базы в организациях, осуществляющих образовательную деятельность исключительно по адаптированным основным общеобразовательным программам (нарастающим итогом)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13085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8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39416" y="836713"/>
          <a:ext cx="10297143" cy="5507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630203483"/>
                    </a:ext>
                  </a:extLst>
                </a:gridCol>
                <a:gridCol w="1016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196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59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9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обучающихся, получающих начальное общее образование в государственных и муниципальных образовательных организациях, получающих бесплатное горячее питание, к общему количеству обучающихся, получающих начальное общее образование в государственных и муниципальных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 инвалидов в возрасте от 1,5 года до 7 лет, охваченных дошкольным образованием, в общей численности детей- 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9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детей-инвалидов, которым созданы условия для получения качественного начального общего, основного общего, среднего общего образования, в общей численности детей- инвалидов школьного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84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выпускников текущего года, набравших 250 баллов и более по 3 предметам, к общему количеству выпускников текущего года, сдававших ЕГЭ по 3 и более предметам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21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объектов, в которых в полном объеме выполнены мероприятия по капитальному ремонту общеобразовательных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4289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8693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836712"/>
          <a:ext cx="10081119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3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679526662"/>
                    </a:ext>
                  </a:extLst>
                </a:gridCol>
                <a:gridCol w="990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925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74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«Образование»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83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В общеобразовательных организациях, расположенных в сельской местности и малых городах, созданы и функционируют центры образования естественно-научной и технологической направленностей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1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 в возрасте от 5 до 18 лет, охваченных дополнительным образованием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детей-инвалидов в возрасте от 5 до 18 лет, получающих дополнительное образование, в общей численности детей-инвалидов такого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776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559497" y="836713"/>
          <a:ext cx="9361038" cy="538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65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60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3399460651"/>
                    </a:ext>
                  </a:extLst>
                </a:gridCol>
                <a:gridCol w="870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4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6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5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53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числа граждан старшего возраста, ведущих активный образ жизни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1731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поощрение и поздравление в связи с праздниками, памятными датами,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8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получившие выплаты пенсии за выслугу лет, замещающим муниципальные должности и должности муниципальной службы, в связи с выходом на пенсию,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отдельной категории граждан, получивших  меры социальной поддержки,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85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охваченных отдыхом и оздоровлением, в общей численности детей в возрасте от 7 до 15 лет,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160075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5433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5" y="836713"/>
          <a:ext cx="10441159" cy="55983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4270859359"/>
                    </a:ext>
                  </a:extLst>
                </a:gridCol>
                <a:gridCol w="97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63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7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90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045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76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детей, находящихся в трудной жизненной ситуации, охваченных отдыхом и оздоровлением, в общей численности детей в возрасте от 7 до 15 лет, находящихся в трудной жизненной ситуации, подлежащих оздоровлению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4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пострадавших в результате несчастных случаев, связанных с производством со смертельным исходом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которым оказана поддержка органами местного самоуправления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37188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8188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27447" y="836713"/>
          <a:ext cx="9865097" cy="5341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3427451013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09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НКО,  которым оказана имущественная 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социальной защиты населения,  которым оказана 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культуры,  которым оказана  имущественная поддержка 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08214081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образования, 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88669518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физической культуры и спорта, которым оказана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514566"/>
                  </a:ext>
                </a:extLst>
              </a:tr>
              <a:tr h="3669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 НКО в сфере охраны здоровья, которым оказана имущественная поддержка органами местного самоуправления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82267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28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839416" y="1052736"/>
          <a:ext cx="97210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5440" y="260648"/>
            <a:ext cx="10585176" cy="504056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      </a:t>
            </a:r>
            <a:r>
              <a:rPr lang="ru-RU" sz="1200" dirty="0" smtClean="0">
                <a:latin typeface="Georgia" panose="02040502050405020303" pitchFamily="18" charset="0"/>
              </a:rPr>
              <a:t> Инвестиции в основной капитал за счет всех источников финансирования по полному кругу организаций                                                                        (млрд. 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62709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793088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1433736708"/>
                    </a:ext>
                  </a:extLst>
                </a:gridCol>
                <a:gridCol w="9109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34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8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59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0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574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социальной защиты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3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сфере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38409056"/>
                  </a:ext>
                </a:extLst>
              </a:tr>
              <a:tr h="567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 в сфере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068179"/>
                  </a:ext>
                </a:extLst>
              </a:tr>
              <a:tr h="6485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51603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386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2" y="836712"/>
          <a:ext cx="9793088" cy="50405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0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1012936663"/>
                    </a:ext>
                  </a:extLst>
                </a:gridCol>
                <a:gridCol w="9109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045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8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5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324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«Социальная защита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предоставленной  органами местного самоуправления площади на льготных условиях или в безвозмездное пользование СО НКО в сфере охраны здоровья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граждан, принявших участие в просветительских мероприятиях по вопросам деятельности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органами местного самоуправления просветительских мероприятий по вопросам деятельности                 СО НКО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980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доступных для инвалидов и других маломобильных групп населения муниципальных объектов инфраструктуры в общем количестве муниципальных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552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8" cy="5789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3367674388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598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2032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8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07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«Спорт»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муниципального образования  Московской области, систематически занимающихся физической культурой и спортом, в общей численности населения муниципального образования Московской области в возрасте 3-79 лет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1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обеспеченности граждан спортивными сооружениями исходя из единовременной пропускной способности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23,89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проживающего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87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использования существующих объектов спорта (отношение фактической посещаемости к нормативной пропускной способности)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382255698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жителей Московской области, выполнивших нормативы испытаний (тестов) Всероссийского комплекса «Готов к труду и обороне» (ГТО), в общей численности населения, принявшего участие в испытаниях (тестах)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47,90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35275036"/>
                  </a:ext>
                </a:extLst>
              </a:tr>
              <a:tr h="56978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Сохранена сеть организаций, реализующих дополнительные образовательные программы спортивной подготовки, в ведении органов управления в сфере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716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5028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2"/>
          <a:ext cx="10225137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1463847858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419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9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86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сельского хозяйства»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производства продукции сельского хозяйства в хозяйствах всех категорий (в сопоставимых ценах) к предыдущему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101.1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гектаров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сельского населения в общей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6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отловленных собак  без владельцев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55819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441161" cy="4795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6601353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5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3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населения, участвующего в мероприятиях по формированию экологической культуры и образования населения в сфере защиты окружающей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проведенных мероприятий по охране и воспроизводству объектов животного мира на территории городского округа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51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гидротехнических  сооружений, находящихся в муниципальной собственности, для которых разработана документация, необходимая для их эксплуатации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обследованных гидротехнических 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730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водных объектов, находящихся в муниципальной собственности, на которых проведен комплекс мероприятий по ликвидации последствий их засорения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7543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006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225134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607123764"/>
                    </a:ext>
                  </a:extLst>
                </a:gridCol>
                <a:gridCol w="951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564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3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33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911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«Экология и окружающая среда»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33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прудов на которых выполнены работы по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очиствке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мусора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06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гидротехнических сооружений с неудовлетворительным и опасным уровнем безопасности, приведенных в безопасное техническое состояние и поддерживаемых в безаварийном режиме работы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42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отходов, на лесных участках в составе земель лесного фонда, не предоставленных гражданам и юридическим лицам, в общем объеме обнаруженных отходов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ликвидированных несанкционированных (стихийных)  свалок (навалов), в общем количестве выявленных несанкционированных (стихийных) свалок (навалов)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289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369150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1020410242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79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8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1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754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Снижение общего количества преступлений, совершенных на территории муниципального образования, не менее чем на 3%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6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Увеличение общего количества видеокамер, введенных в эксплуатацию в систему технологического обеспечения региональной общественной безопасности и оперативного управления "Безопасный регион", не менее чем на 5% ежегодно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вовлеченности населения в незаконный оборот наркотиков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уровня криминогенности наркомании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кладбищ, соответствующих требованиям Регионального стандарта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0101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343473" y="836712"/>
          <a:ext cx="9937103" cy="51845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4259857413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71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2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56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6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Сокращение среднего времени совместного реагирования нескольких экстренных оперативных служб на обращения населения по единому номеру "112"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38,5</a:t>
                      </a:r>
                    </a:p>
                    <a:p>
                      <a:pPr algn="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Укомплектованность резервного фонда материальных ресурсов для ликвидации чрезвычайных ситуаций муниципального характера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05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населения, проживающего или осуществляющего хозяйственную деятельность в границах зоны действия технических средств оповещения (электрических, электронных сирен и мощных акустических систем) муниципальной автоматизированной системы централизованного оповещения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54276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0586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271463" y="1340768"/>
          <a:ext cx="9865096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1108196868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674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8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44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«Безопасность и обеспечение безопасности жизнедеятельности населения»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4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средствами индивидуальной защиты, медицинскими средствами индивидуальной защиты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1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населения защитными сооружениями гражданской обороны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числа погибших при пожарах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00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уровня безопасности людей на водных объектах, расположенных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0547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2"/>
          <a:ext cx="10369154" cy="4996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7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4209453435"/>
                    </a:ext>
                  </a:extLst>
                </a:gridCol>
                <a:gridCol w="9645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923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55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02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«Жилище»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жилищного строительства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688,32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839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семей, улучшивших жилищные условия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4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67408" y="874860"/>
          <a:ext cx="9937104" cy="50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7488" y="332656"/>
            <a:ext cx="864096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     (руб.)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995469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22513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46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47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667535001"/>
                    </a:ext>
                  </a:extLst>
                </a:gridCol>
                <a:gridCol w="959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644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8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49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6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благоустроенных общественных территорий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установленных детских,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4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Реализованы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проекты победителей Всероссийского конкурса лучших проектов создания комфортной городской среды в малых городах и исторических поселениях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 пределах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41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освещенности территорий общественного пользования вне пределов городской черты на конец года, не менее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принявших участие в решении вопросов развития городской среды, от общего количества граждан в возрасте от 14 лет, проживающих в муниципальных образованиях, на территориях которых реализуются проекты по созданию комфортной городской среды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29397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3156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332652"/>
          <a:ext cx="10441158" cy="5760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287974242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118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18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52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66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 ремонт асфальтового покрытия дворовых территорий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Устранены дефекты асфальтового покрытия дворовых территорий, в том числе проездов на дворовые территории, в том числе внутриквартальных проездов, в рамках проведения ямочного ремонта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9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Приобретена коммунальная техника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 устройство и модернизация контейнерных площадок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квадратный метр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1585,54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23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Благоустроены дворовые территории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606069"/>
                  </a:ext>
                </a:extLst>
              </a:tr>
              <a:tr h="991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Созданы и отремонтированы пешеходные коммуникации за счет средств муниципального образования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1709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10153129" cy="4708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6651324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82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7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42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«Формирование современной комфортной городской среды»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Обеспечено содержание дворовых территорий и общественных пространств за счет бюджетных средств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квадратных метров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3319,33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5693487"/>
                  </a:ext>
                </a:extLst>
              </a:tr>
              <a:tr h="458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детских игровых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Заменена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неэнергоэффективных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светильников наружного освещения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2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шкафов управления наружным освещением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многоквартирных домов, в которых проведен капитальный ремонт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отремонтированных подъездов в многоквартирных домах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детских, игровых площадок, установленных ранее с привлечением средств бюджета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10025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39" y="836713"/>
          <a:ext cx="10081119" cy="54813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3275600096"/>
                    </a:ext>
                  </a:extLst>
                </a:gridCol>
                <a:gridCol w="9377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951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9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11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128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среднемесячной заработной платы работников организаций, не относящихся к субъектам малого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созданных рабочих 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3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инвестиций, привлеченных в основной капитал (без учета бюджетных инвестиций), на душу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рублей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163,57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214,69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 совокупной результативности реализации мероприятий, направленных на развитие конкуренции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11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24196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0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797169"/>
          <a:ext cx="10585176" cy="57209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2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69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23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679454174"/>
                    </a:ext>
                  </a:extLst>
                </a:gridCol>
                <a:gridCol w="9846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35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25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97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Число субъектов МСП в расчете на 10 тыс. человек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528,99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558,69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0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Количество вновь созданных субъектов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004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объектов недвижимого имущества, предоставленных субъектам  малого и среднего предпринимательства и физическим лицам, не являющимся индивидуальными предпринимателями и применяющим специальный налоговый режим «налог на профессиональный доход» в рамках оказания имущественной поддержи и (или) предоставления муниципальной преференции для поддержки субъектов малого и среднего предпринимательства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426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заключенных договоров с субъектами малого и среднего предпринимательства для размещения нестационарных торговых объектов на территории парков культуры и отдыха городских округов Московской области без проведения торгов на льготных условиях при организации: мобильной торговли (в мобильных пунктах быстрого питания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фудтраках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и передвижных сооружениях (тележках), торговли в киосках малых площадью до 9 кв. м включительно и торговых автоматах (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вендинговых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автоматах).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296299370"/>
                  </a:ext>
                </a:extLst>
              </a:tr>
              <a:tr h="35875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 м. /на 1000 жителей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1122,6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39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Обеспеченность населения предприятиями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Пос. мест /на 1000 жите­лей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 anchorCtr="1"/>
                </a:tc>
                <a:extLst>
                  <a:ext uri="{0D108BD9-81ED-4DB2-BD59-A6C34878D82A}">
                    <a16:rowId xmlns:a16="http://schemas.microsoft.com/office/drawing/2014/main" val="972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14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764702"/>
          <a:ext cx="10441159" cy="48245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370841674"/>
                    </a:ext>
                  </a:extLst>
                </a:gridCol>
                <a:gridCol w="97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3158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76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73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«Предпринимательство»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836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предприятиями бытового обслуживания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раб. мест /на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обращений по вопросу защиты прав потребителей от общего количества поступивших обращений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1" y="836712"/>
          <a:ext cx="9937104" cy="540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1685380569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19133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3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0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058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982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1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по взысканию задолженности по арендной плате за муниципальное имущество и землю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9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земельными участками,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 доходов в бюджет муниципального образования от распоряжения муниципальным имуществом и землей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1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7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55440" y="836712"/>
          <a:ext cx="9865096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1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448508884"/>
                    </a:ext>
                  </a:extLst>
                </a:gridCol>
                <a:gridCol w="917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359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7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77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незарегистрированных объектов недвижимого имущества, вовлеченных в налоговый оборот по результатам МЗК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440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Эффективность работы по расторжению договоров аренды земельных участков и размещению на Инвестиционном портале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8641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3" y="836713"/>
          <a:ext cx="10297143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2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2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4005580125"/>
                    </a:ext>
                  </a:extLst>
                </a:gridCol>
                <a:gridCol w="957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9762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41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03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«Управление имуществом и муниципальными финансами»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поступлений налоговых и неналоговых доходов в бюджет городского округа на уровне утвержденных плановых назначений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806843386"/>
                  </a:ext>
                </a:extLst>
              </a:tr>
              <a:tr h="9585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отношения дефицита бюджета городского округа Домодедово к общему годовому объему доходов бюджета городского округа Домодедово без учета объема безвозмездных поступлений и (или) поступлений налоговых доходов по дополнительным нормативам отчислений в отчетном финансовом году не превышающим 10% к 2027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911082925"/>
                  </a:ext>
                </a:extLst>
              </a:tr>
              <a:tr h="42947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отсутствия кредиторской задолженности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да/нет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3713588772"/>
                  </a:ext>
                </a:extLst>
              </a:tr>
              <a:tr h="7349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задолженности по имущественным налогам в консолидированный бюджет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Ctr="1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Ctr="1"/>
                </a:tc>
                <a:extLst>
                  <a:ext uri="{0D108BD9-81ED-4DB2-BD59-A6C34878D82A}">
                    <a16:rowId xmlns:a16="http://schemas.microsoft.com/office/drawing/2014/main" val="249081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0419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836712"/>
          <a:ext cx="10801202" cy="5470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7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499520442"/>
                    </a:ext>
                  </a:extLst>
                </a:gridCol>
                <a:gridCol w="1004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138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535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61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«Развитие институтов гражданского общества, повышение эффективности местного самоуправления и реализации молодежной политики»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 населения в средствах массовой информации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информированности населения в социальных сетях и мессенджерах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2461017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незаконных рекламных конструкций, установленных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молодежи, задействованной в мероприятиях по вовлечению в общественную жизнь, от общего числа молодежи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1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реализованных проектов инициативного бюджетирования от общего числа заявленных проектов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9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Общая численность граждан Российской Федерации, вовлеченных центрами (сообществами, объединениями) поддержки добровольчества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волонтерства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на базе образовательных организаций, некоммерческих организаций, государственных и муниципальных учреждений, в добровольческую (волонтерскую) деятельность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0,25046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0,034939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0,034939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4817887"/>
                  </a:ext>
                </a:extLst>
              </a:tr>
              <a:tr h="3166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граждан, занимающихся добровольческой (волонтерской) деятельностью в городском округе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17,04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9820662"/>
                  </a:ext>
                </a:extLst>
              </a:tr>
              <a:tr h="501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трудоустроенных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5428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03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343472" y="1124744"/>
          <a:ext cx="93610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09900" y="476672"/>
            <a:ext cx="6172200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Объем жилищного строительства (тыс. м2 общей площади)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3001738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51384" y="836712"/>
          <a:ext cx="10945217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8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5916629"/>
                    </a:ext>
                  </a:extLst>
                </a:gridCol>
                <a:gridCol w="1018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36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8139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 функционирование дорожно-транспортного комплекса»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35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области, включенных в Перечень маршрутов регулярных перевозок по регулируемым тарифам, на которых отдельным категориям граждан предоставляются меры социальной поддержки, утверждаемый Правительством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5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автомобильных дорог местного значения, соответствующих нормативным требованиям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91,26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7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погибших в дорожно-транспортных происшествиях, человек на 100 тысяч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16619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352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199456" y="836713"/>
          <a:ext cx="9937103" cy="53884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66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509660716"/>
                    </a:ext>
                  </a:extLst>
                </a:gridCol>
                <a:gridCol w="924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4072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15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99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удовлетворенности граждан качеством предоставления государственных и муниципальных услуг в МФЦ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97,5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49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рабочих мест, обеспеченных необходимым компьютерным оборудованием и услугами связи в соответствии с требованиями нормативных правовых актов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8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Стоимостная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закупаемого и (или) арендуемого ОМСУ муниципального образования Московской области отечественного программного обеспечения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информации, а также персональных компьютеров, используемых на рабочих местах работников,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3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работников ОМСУ муниципального образования Московской области, обеспеченных средствами электронной подписи в соответствии с 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68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3" y="836713"/>
          <a:ext cx="10081119" cy="51177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03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3460435113"/>
                    </a:ext>
                  </a:extLst>
                </a:gridCol>
                <a:gridCol w="937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2076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7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533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9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Доля юридически значимого электронного документооборота в органах местного самоуправления и подведомственных им учреждениях в Московской области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1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муниципальных (государственных) услуг, предоставленных без нарушения регламентного срока при оказании услуг в электронном виде на региональном портале государственных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обращений за получением муниципальных (государственных)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65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Быстро/качественно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решаем - Доля сообщений, отправленных на портал «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Добродел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пользователями с подтвержденной учётной записью ЕСИА, которые имеют признак повторной отправки, повторного переноса сроков решения, нарушения срока предоставления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06020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2"/>
          <a:ext cx="10153126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1527666161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681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017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«Цифровое муниципальное образование» 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9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обеспечены материально-технической базой для внедрения цифровой образовательной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125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домохозяйств, которым обеспечена возможность фиксированного широкополосного доступа к информационно-телекоммуникационной сети «Интернет»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98527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019436" y="881470"/>
          <a:ext cx="10153127" cy="4464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300130975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710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9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9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2742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«Архитектура и градостроительство»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 актуальными документами территориального планирования и градостроительного зонирования городского округа Московской области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7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ликвидированных самовольных, недостроенных и аварийных объектов на территории 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84490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908720"/>
          <a:ext cx="10441160" cy="5417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2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9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3010567434"/>
                    </a:ext>
                  </a:extLst>
                </a:gridCol>
                <a:gridCol w="9712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857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65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984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10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ВЗУ, ВНС, станций водоподготовки, сетей (участков сетей)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3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созданных и восстановленных объектов очистки сточных вод суммарной производительностью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построенных (реконструируемых) канализационных коллекторов,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36059447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теплоснабжения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0081643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актуальных схем теплоснабжения, водоснабжения и водоотведения, программ комплексного развития систем коммунальной инфраструктуры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15537014"/>
                  </a:ext>
                </a:extLst>
              </a:tr>
              <a:tr h="5338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объектов  инженерной инфраструктуры для комплексов по переработке и размещению отходов (КПО)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07239576"/>
                  </a:ext>
                </a:extLst>
              </a:tr>
              <a:tr h="51893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Доля зданий, строений, сооружений муниципальной собственности, соответствующих нормальному уровню энергетической эффективности и выше (А, B, C, D).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38,4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38,71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43,2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45,6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939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83537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3" y="836712"/>
          <a:ext cx="10153128" cy="5472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1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70">
                  <a:extLst>
                    <a:ext uri="{9D8B030D-6E8A-4147-A177-3AD203B41FA5}">
                      <a16:colId xmlns:a16="http://schemas.microsoft.com/office/drawing/2014/main" val="2007737983"/>
                    </a:ext>
                  </a:extLst>
                </a:gridCol>
                <a:gridCol w="122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898166832"/>
                    </a:ext>
                  </a:extLst>
                </a:gridCol>
                <a:gridCol w="944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4704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79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06">
                <a:tc gridSpan="8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«Развитие инженерной инфраструктуры и </a:t>
                      </a:r>
                      <a:r>
                        <a:rPr kumimoji="0"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зданий, строений, сооружений органов местного самоуправления и муниципальных учреждений, оснащенных приборами учета потребляемых энергетических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94,48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7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Оснащенность многоквартирных домов общедомовыми (коллективными) приборами учета потребляемых энергетических ресурсов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83,96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84,51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многоквартирных домов с присвоенными классами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57,86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59,31	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введенных в эксплуатацию газопроводов к населенным пунктам с последующей газификацией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86354082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на возмещение недополученных доходов и (или) возмещение фактически понесенных затрат в связи с производством (реализацией) товаров, выполнением работ, оказанием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Штука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3096391"/>
                  </a:ext>
                </a:extLst>
              </a:tr>
              <a:tr h="760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выданных предписаний органами местного самоуправления  по региональному государственному жилищному контролю (надзору) за соблюдением гражданами требований правил пользования газом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algn="ctr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9961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188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Целевые показатели (индикаторы) муниципальных программ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83432" y="1052735"/>
          <a:ext cx="10225137" cy="353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882986014"/>
                    </a:ext>
                  </a:extLst>
                </a:gridCol>
                <a:gridCol w="951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069"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по годам реализации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2023 (факт)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490">
                <a:tc gridSpan="7"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Муниципальная программа  «Переселение граждан из аварийного жилищного фонда»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01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граждан, расселенных из аварийного жилищного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Тысяча человек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92606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1" y="116632"/>
            <a:ext cx="8363271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4" y="836713"/>
          <a:ext cx="10513167" cy="5616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5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18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6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471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4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18.04.2023 №  290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793,5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381,0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92,36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4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 о. Домодедово МО от 29.03.2023 № 271 "Об 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19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97,91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191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 24.10.2023 № 443 "Об  оказании единовременной материальной помощи«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10200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57706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928686"/>
          <a:ext cx="10369151" cy="49485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643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21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30.01.2023 №  19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71,43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550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911424" y="980728"/>
          <a:ext cx="95770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945067" y="332656"/>
            <a:ext cx="7039365" cy="529568"/>
          </a:xfrm>
        </p:spPr>
        <p:txBody>
          <a:bodyPr>
            <a:normAutofit/>
          </a:bodyPr>
          <a:lstStyle/>
          <a:p>
            <a:pPr algn="ctr"/>
            <a:r>
              <a:rPr lang="ru-RU" sz="1200" dirty="0">
                <a:latin typeface="Georgia" panose="02040502050405020303" pitchFamily="18" charset="0"/>
              </a:rPr>
              <a:t>Уровень обеспеченности населения жильем на конец года            (кв. м на человека)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447956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5400" y="274638"/>
            <a:ext cx="95154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87499" y="1052736"/>
          <a:ext cx="10449059" cy="4752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66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7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3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1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30.01.2023 №  20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51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2)Распоряжение Администрации г.о. Домодедово МО от 08.02.2023 №  89 "Об оказании единовременной материальной помощи"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93,75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1804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479375" y="908721"/>
          <a:ext cx="10729192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67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55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0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2023год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4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1-4/1296«О  бюджете городского округа 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71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450,0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96,77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39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375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</a:p>
                    <a:p>
                      <a:pPr algn="l" fontAlgn="ctr"/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1 348,0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71,89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64702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416" y="274638"/>
            <a:ext cx="9371384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46309" y="980728"/>
          <a:ext cx="10290250" cy="3528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4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5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7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76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 рублей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0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5674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2)Распоряжение Администрации </a:t>
                      </a:r>
                      <a:r>
                        <a:rPr kumimoji="0" lang="ru-RU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г.о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Домодедово МО от 17.04.2023 № 287  "О выплате адресной материальной помощи к 78-ой годовщине Победы в ВОВ 1941-1945 годов "</a:t>
                      </a:r>
                      <a:endParaRPr kumimoji="0" lang="ru-RU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17022,0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16051,5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94,30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20566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3432" y="274638"/>
            <a:ext cx="9227368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767408" y="908721"/>
          <a:ext cx="10369151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5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2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44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7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г.о. Домодедово МО от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24.11.2023№ 1-4/1386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10350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10349,5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4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46 (15 семей)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1400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МО от 10.07.2017№ 2522 "Об утверждении Порядка оказания адресной материальной помощи отдельным категориям граждан"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3999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78777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1424" y="274638"/>
            <a:ext cx="9299376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883792" y="908721"/>
          <a:ext cx="10324778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4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6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22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1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2)Постановление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Администрации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2820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03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Работники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анестизиолого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2436,70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1680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08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. Домодедово МО от 24.11.2023№ 1-4/1386 «О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внесении изменений в </a:t>
                      </a:r>
                      <a:r>
                        <a:rPr kumimoji="0" lang="ru-RU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Решение Совета депутатов городского округа Домодедово от 22.12.2022 № 1-4/1296 «О  бюджете городского округа Домодедово на 2023 год и плановый период 2024 и 2025 годов»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712,9 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1135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7408" y="274638"/>
            <a:ext cx="944339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911426" y="908047"/>
          <a:ext cx="10297142" cy="5502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5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7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5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2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50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2023 года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3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премия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1)Решение Совета депутатов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городского округа Домодедово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от 22.12.2022 № 1-4/1296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«О  бюджете городского округа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на 2023 год и 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плановый период 2024 и 2025 годов»; 2)Решение Совета депутатов 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 от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27.07.2012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№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1-4/469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об условиях и порядке премирования к юбилейным датам лиц, достигших возраста 90 лет и старше (долгожителей), зарегистрированных по месту жительства на территории  г.о.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 МО»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17 241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28 736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34 483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3140,0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Общественные помощники Главы г.о.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687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период 2024 и 2025 годов»</a:t>
                      </a:r>
                    </a:p>
                    <a:p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kumimoji="0"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31.03.2022</a:t>
                      </a:r>
                      <a:r>
                        <a:rPr kumimoji="0" lang="en-US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1-4/1206 ,1207 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 утверждении Положения о порядке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выплаты материальной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помощи председателям уличных комитетов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микрорайонов города Домодедово, общественным помощникам Главы городского округа Домодедово,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старостам сельских населенных пунктов административных округов в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г.о.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5172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16405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16294,7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5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денежное поощрение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)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городского округа Домодедово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22.12.2022 № 1-4/1296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  бюджете городского округа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Домодедово на 2023 год и </a:t>
                      </a:r>
                    </a:p>
                    <a:p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плановый </a:t>
                      </a:r>
                      <a:r>
                        <a:rPr kumimoji="0" lang="ru-RU" sz="900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период 2024 и 2025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годов»</a:t>
                      </a:r>
                    </a:p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2)Постановление Администрации г.о. Домодедово от 05.11.2020 № 2432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187,50 руб./1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час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287,40 руб./1час в режиме ЧС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13478,60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8537,4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714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3392" y="44624"/>
            <a:ext cx="10369152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90" y="764703"/>
          <a:ext cx="10873208" cy="55618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6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2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4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4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9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93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0992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 </a:t>
                      </a:r>
                    </a:p>
                    <a:p>
                      <a:pPr algn="ctr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19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2 124,5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1 690,6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433,9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347,6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315,9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69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720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Строительство блока школы на 825 мест г.о. Домодедово (этап N 2 общеобразовательной школы на 1100 мест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г.о. Домодедово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</a:t>
                      </a:r>
                      <a:r>
                        <a:rPr lang="ru-RU" sz="10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Пахринский</a:t>
                      </a: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 fontAlgn="b"/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ЖК «Домодедово Парк»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286,0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385,0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244,8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766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общеобразовательной 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школы на 550 мест по адресу: г.о. Домодедово, </a:t>
                      </a:r>
                      <a:r>
                        <a:rPr lang="ru-RU" sz="1000" b="0" i="0" u="none" strike="noStrike" dirty="0" err="1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. Барыбино, ул. Макаренко 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Плановый срок</a:t>
                      </a: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ввода в эксплуатацию – 2024 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(новых) мест в общеобразовательных организациях в связи с ростом числа учащихся.</a:t>
                      </a: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221,0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127,6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268,0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142,5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2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 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23387" y="764702"/>
          <a:ext cx="10657188" cy="5809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85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4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691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40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4606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2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202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240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Южный </a:t>
                      </a:r>
                    </a:p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(корректировка проекта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- 2025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296,9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282,4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14,5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5571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Строительство 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ВЗУ по адресу: г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Домодедово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Востряково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Ледовская</a:t>
                      </a:r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ВЗУ позволит обеспечить качественной водой порядка 5000 жителей микрорайона Востряково.  </a:t>
                      </a:r>
                    </a:p>
                    <a:p>
                      <a:pPr marL="0" algn="ctr" rtl="0" eaLnBrk="1" fontAlgn="ctr" latinLnBrk="0" hangingPunct="1"/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algn="ctr" rtl="0" eaLnBrk="1" fontAlgn="ctr" latinLnBrk="0" hangingPunct="1"/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ВЗУ планируется в октябре 2023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года. </a:t>
                      </a:r>
                      <a:endParaRPr lang="ru-RU" sz="900" b="1" i="0" u="none" strike="noStrike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484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Детский сад на 250 мест  по адресу: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 Западный, </a:t>
                      </a:r>
                    </a:p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ул. Текстильщиков 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(ПИР и строительство)</a:t>
                      </a:r>
                      <a:endParaRPr lang="en-US" sz="900" b="0" i="1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срок ввода в эксплуатацию</a:t>
                      </a:r>
                      <a:r>
                        <a:rPr kumimoji="0" lang="en-US" sz="9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-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год.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1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Результаты от реализации: Создание дополнительных (</a:t>
                      </a:r>
                      <a:r>
                        <a:rPr kumimoji="0" lang="ru-RU" sz="900" b="0" i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новых) мест в целях ликвидации очередности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33,5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17,2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42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3" y="44624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695400" y="678706"/>
          <a:ext cx="10513167" cy="5846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0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8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0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83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34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81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место реализации проекта,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ввода объекта,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от реализации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r>
                        <a:rPr lang="ru-RU" sz="8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1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городского округа Домодедово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5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двух сборных коллекторов и двух КНС в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мкр.Востряково</a:t>
                      </a:r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г.о.Домодедово</a:t>
                      </a:r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900" b="0" i="1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Реализация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проекта позволит обеспечить около 1 000 человек централизованной системой водоотведения</a:t>
                      </a:r>
                    </a:p>
                    <a:p>
                      <a:pPr algn="ctr" fontAlgn="b"/>
                      <a:endParaRPr lang="ru-RU" sz="900" b="0" i="0" u="none" strike="noStrike" baseline="0" dirty="0" smtClean="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Плановый срок ввода в эксплуатацию – 2025 год</a:t>
                      </a:r>
                      <a:endParaRPr lang="ru-RU" sz="900" b="0" i="1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крытого футбольного манежа </a:t>
                      </a:r>
                    </a:p>
                    <a:p>
                      <a:pPr algn="ctr" fontAlgn="ctr"/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250 человек в день, </a:t>
                      </a:r>
                    </a:p>
                    <a:p>
                      <a:pPr algn="ctr" fontAlgn="ctr"/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. Северный, ул.1-ая Коммунистическая.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году.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583,8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63,7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7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Строительство физкультурно-оздоровительного комплекса </a:t>
                      </a:r>
                    </a:p>
                    <a:p>
                      <a:pPr algn="ctr" fontAlgn="b"/>
                      <a:r>
                        <a:rPr lang="ru-RU" sz="900" b="0" i="1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 крытым катком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с пропускной способностью </a:t>
                      </a:r>
                      <a:r>
                        <a:rPr lang="en-US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~ </a:t>
                      </a:r>
                      <a:r>
                        <a:rPr lang="ru-RU" sz="900" b="0" i="1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360 человек в день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по адресу: Московская область, г. Домодедово, </a:t>
                      </a:r>
                      <a:r>
                        <a:rPr lang="ru-RU" sz="9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мкр</a:t>
                      </a:r>
                      <a:r>
                        <a:rPr lang="ru-RU" sz="9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 Северный, ул. 1-я Коммунистическая.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Результаты от реализации: эксплуатация объектов спортивной инфраструктуры муниципальной собственности для занятий физической культурой и спортом.</a:t>
                      </a:r>
                      <a:endParaRPr kumimoji="0" lang="en-US" sz="900" b="0" i="1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Окончание строительства и ввод в эксплуатацию объекта планируется в 2023 году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550,2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59,8</a:t>
                      </a:r>
                      <a:endParaRPr kumimoji="0"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9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1268760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 Лариса Михайловна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эл.почты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распоряжением Администрации городского округа Домодедово Московской области от 30.05.2019 №127 «Об утверждении Регламента рассмотрения обращения граждан в Администрации городского округа Домодедово» прием граждан ведется по понедельникам с 14.00 до 18.00. 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запись может быть осуществлена по телефону +7(496)792-45-32.</a:t>
            </a: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21321</TotalTime>
  <Words>14510</Words>
  <Application>Microsoft Office PowerPoint</Application>
  <PresentationFormat>Широкоэкранный</PresentationFormat>
  <Paragraphs>3737</Paragraphs>
  <Slides>99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99</vt:i4>
      </vt:variant>
    </vt:vector>
  </HeadingPairs>
  <TitlesOfParts>
    <vt:vector size="110" baseType="lpstr">
      <vt:lpstr>Arial</vt:lpstr>
      <vt:lpstr>Calibri</vt:lpstr>
      <vt:lpstr>Georgia</vt:lpstr>
      <vt:lpstr>Lucida Sans Unicode</vt:lpstr>
      <vt:lpstr>Times New Roman</vt:lpstr>
      <vt:lpstr>Times New Roman Cyr</vt:lpstr>
      <vt:lpstr>Verdana</vt:lpstr>
      <vt:lpstr>Wingdings</vt:lpstr>
      <vt:lpstr>Wingdings 2</vt:lpstr>
      <vt:lpstr>Wingdings 3</vt:lpstr>
      <vt:lpstr>Открытая</vt:lpstr>
      <vt:lpstr>Бюджет для граждан на основе  проекта бюджета городского округа Домодедово  на 2025 год и плановый период 2026 и 2027 гг. (по решению Совета депутатов г.о. Домодедово от 24.11.2024 №1-4/1496)  </vt:lpstr>
      <vt:lpstr>Глоссарий</vt:lpstr>
      <vt:lpstr>Социально-экономические условия реализации бюджетной и налоговой политики Московской области</vt:lpstr>
      <vt:lpstr>Бюджетная политика городского округа Домодедово</vt:lpstr>
      <vt:lpstr>Численность постоянного населения на конец года                                                                                                           (тыс. чел.)</vt:lpstr>
      <vt:lpstr>       Инвестиции в основной капитал за счет всех источников финансирования по полному кругу организаций                                                                        (млрд. руб.)</vt:lpstr>
      <vt:lpstr>Среднемесячная заработная плата работников крупных и средних организаций      (руб.)</vt:lpstr>
      <vt:lpstr>Объем жилищного строительства (тыс. м2 общей площади)</vt:lpstr>
      <vt:lpstr>Уровень обеспеченности населения жильем на конец года            (кв. м на человека)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бюджета на 20245год и плановый период 2026 и 2027 гг. в сравнении с фактическим исполнением                    2021-2023 годов и ожидаемым исполнением 2024 года                                                                                                                             млн. руб.</vt:lpstr>
      <vt:lpstr>Основные параметры бюджета на 2025 год и плановый период 2026 и 2027 гг. в сравнении с фактическим исполнением 2022-2023 годов и ожидаемым исполнением 2024 года, млн. руб.</vt:lpstr>
      <vt:lpstr>                                                                                   Муниципальный долг,  млн.руб.</vt:lpstr>
      <vt:lpstr>Объем и структура муниципального внутреннего долга городского округа Домодедово                            млн.руб.</vt:lpstr>
      <vt:lpstr>                                 Динамика доходов 2023-2027 гг.  млн. руб.</vt:lpstr>
      <vt:lpstr>Презентация PowerPoint</vt:lpstr>
      <vt:lpstr>Структура налоговых доходов 2025 года, млн.руб.</vt:lpstr>
      <vt:lpstr>Структура неналоговых доходов 2025 года, млн.руб.</vt:lpstr>
      <vt:lpstr>Изменение структуры налоговых и неналоговых доходов городского округа Домодедово за 2023-2027 гг.                                            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2023-2027 гг. (млн.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расходах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Презентация PowerPoint</vt:lpstr>
      <vt:lpstr>Раздел бюджета «Общегосударственные вопросы»</vt:lpstr>
      <vt:lpstr>Раздел бюджета «Национальная безопасность и правоохранительная деятельность»</vt:lpstr>
      <vt:lpstr>Раздел бюджета «Национальная экономика»</vt:lpstr>
      <vt:lpstr>Раздел бюджета «Жилищно-коммунальное хозяйство»</vt:lpstr>
      <vt:lpstr>Раздел бюджета «Охрана окружающей среды»</vt:lpstr>
      <vt:lpstr>Раздел бюджета «Образование»</vt:lpstr>
      <vt:lpstr>Раздел бюджета «Культура и кинематография»</vt:lpstr>
      <vt:lpstr>Раздел бюджета «Социальная политика»</vt:lpstr>
      <vt:lpstr>Раздел бюджета «Физическая культура и спорт»</vt:lpstr>
      <vt:lpstr>Раздел бюджета «Средства массовой информации »</vt:lpstr>
      <vt:lpstr>Программные расходы                                                                                                             млн. руб.</vt:lpstr>
      <vt:lpstr>Расходы бюджета городского округа в 2022-2026 годах по программам</vt:lpstr>
      <vt:lpstr>Расходы бюджета городского округа в 2022-2026 годах по программам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Целевые показатели (индикаторы) муниципальных программ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 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3482</cp:revision>
  <cp:lastPrinted>2022-11-09T13:42:47Z</cp:lastPrinted>
  <dcterms:created xsi:type="dcterms:W3CDTF">2015-09-30T07:48:07Z</dcterms:created>
  <dcterms:modified xsi:type="dcterms:W3CDTF">2024-12-26T15:09:10Z</dcterms:modified>
</cp:coreProperties>
</file>